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34"/>
  </p:notesMasterIdLst>
  <p:handoutMasterIdLst>
    <p:handoutMasterId r:id="rId35"/>
  </p:handoutMasterIdLst>
  <p:sldIdLst>
    <p:sldId id="294" r:id="rId3"/>
    <p:sldId id="292" r:id="rId4"/>
    <p:sldId id="283" r:id="rId5"/>
    <p:sldId id="310" r:id="rId6"/>
    <p:sldId id="306" r:id="rId7"/>
    <p:sldId id="307" r:id="rId8"/>
    <p:sldId id="295" r:id="rId9"/>
    <p:sldId id="311" r:id="rId10"/>
    <p:sldId id="305" r:id="rId11"/>
    <p:sldId id="308" r:id="rId12"/>
    <p:sldId id="259" r:id="rId13"/>
    <p:sldId id="296" r:id="rId14"/>
    <p:sldId id="297" r:id="rId15"/>
    <p:sldId id="276" r:id="rId16"/>
    <p:sldId id="300" r:id="rId17"/>
    <p:sldId id="309" r:id="rId18"/>
    <p:sldId id="299" r:id="rId19"/>
    <p:sldId id="268" r:id="rId20"/>
    <p:sldId id="269" r:id="rId21"/>
    <p:sldId id="280" r:id="rId22"/>
    <p:sldId id="281" r:id="rId23"/>
    <p:sldId id="282" r:id="rId24"/>
    <p:sldId id="301" r:id="rId25"/>
    <p:sldId id="272" r:id="rId26"/>
    <p:sldId id="298" r:id="rId27"/>
    <p:sldId id="303" r:id="rId28"/>
    <p:sldId id="304" r:id="rId29"/>
    <p:sldId id="312" r:id="rId30"/>
    <p:sldId id="263" r:id="rId31"/>
    <p:sldId id="302"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84" autoAdjust="0"/>
    <p:restoredTop sz="91903" autoAdjust="0"/>
  </p:normalViewPr>
  <p:slideViewPr>
    <p:cSldViewPr>
      <p:cViewPr>
        <p:scale>
          <a:sx n="130" d="100"/>
          <a:sy n="130" d="100"/>
        </p:scale>
        <p:origin x="-696"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licia Moore _ Staff - PantherCreekHS" userId="eddc27e3-9b03-4e09-ab4e-ae4e2fc35b46" providerId="ADAL" clId="{86BAD214-C34A-4D78-A6A8-52F871F082F2}"/>
    <pc:docChg chg="undo custSel addSld delSld modSld sldOrd addSection delSection">
      <pc:chgData name="Felicia Moore _ Staff - PantherCreekHS" userId="eddc27e3-9b03-4e09-ab4e-ae4e2fc35b46" providerId="ADAL" clId="{86BAD214-C34A-4D78-A6A8-52F871F082F2}" dt="2022-02-08T15:05:38.541" v="2884"/>
      <pc:docMkLst>
        <pc:docMk/>
      </pc:docMkLst>
      <pc:sldChg chg="modSp mod">
        <pc:chgData name="Felicia Moore _ Staff - PantherCreekHS" userId="eddc27e3-9b03-4e09-ab4e-ae4e2fc35b46" providerId="ADAL" clId="{86BAD214-C34A-4D78-A6A8-52F871F082F2}" dt="2022-02-08T14:45:30.164" v="2407" actId="20577"/>
        <pc:sldMkLst>
          <pc:docMk/>
          <pc:sldMk cId="0" sldId="259"/>
        </pc:sldMkLst>
        <pc:spChg chg="mod">
          <ac:chgData name="Felicia Moore _ Staff - PantherCreekHS" userId="eddc27e3-9b03-4e09-ab4e-ae4e2fc35b46" providerId="ADAL" clId="{86BAD214-C34A-4D78-A6A8-52F871F082F2}" dt="2022-02-08T14:45:30.164" v="2407" actId="20577"/>
          <ac:spMkLst>
            <pc:docMk/>
            <pc:sldMk cId="0" sldId="259"/>
            <ac:spMk id="27651" creationId="{00000000-0000-0000-0000-000000000000}"/>
          </ac:spMkLst>
        </pc:spChg>
      </pc:sldChg>
      <pc:sldChg chg="modSp mod">
        <pc:chgData name="Felicia Moore _ Staff - PantherCreekHS" userId="eddc27e3-9b03-4e09-ab4e-ae4e2fc35b46" providerId="ADAL" clId="{86BAD214-C34A-4D78-A6A8-52F871F082F2}" dt="2022-02-08T14:58:47.905" v="2823" actId="6549"/>
        <pc:sldMkLst>
          <pc:docMk/>
          <pc:sldMk cId="0" sldId="272"/>
        </pc:sldMkLst>
        <pc:spChg chg="mod">
          <ac:chgData name="Felicia Moore _ Staff - PantherCreekHS" userId="eddc27e3-9b03-4e09-ab4e-ae4e2fc35b46" providerId="ADAL" clId="{86BAD214-C34A-4D78-A6A8-52F871F082F2}" dt="2022-02-08T14:58:47.905" v="2823" actId="6549"/>
          <ac:spMkLst>
            <pc:docMk/>
            <pc:sldMk cId="0" sldId="272"/>
            <ac:spMk id="2" creationId="{00000000-0000-0000-0000-000000000000}"/>
          </ac:spMkLst>
        </pc:spChg>
      </pc:sldChg>
      <pc:sldChg chg="modSp mod">
        <pc:chgData name="Felicia Moore _ Staff - PantherCreekHS" userId="eddc27e3-9b03-4e09-ab4e-ae4e2fc35b46" providerId="ADAL" clId="{86BAD214-C34A-4D78-A6A8-52F871F082F2}" dt="2022-02-08T14:49:43.995" v="2491" actId="15"/>
        <pc:sldMkLst>
          <pc:docMk/>
          <pc:sldMk cId="0" sldId="276"/>
        </pc:sldMkLst>
        <pc:spChg chg="mod">
          <ac:chgData name="Felicia Moore _ Staff - PantherCreekHS" userId="eddc27e3-9b03-4e09-ab4e-ae4e2fc35b46" providerId="ADAL" clId="{86BAD214-C34A-4D78-A6A8-52F871F082F2}" dt="2022-02-08T14:49:43.995" v="2491" actId="15"/>
          <ac:spMkLst>
            <pc:docMk/>
            <pc:sldMk cId="0" sldId="276"/>
            <ac:spMk id="2" creationId="{00000000-0000-0000-0000-000000000000}"/>
          </ac:spMkLst>
        </pc:spChg>
      </pc:sldChg>
      <pc:sldChg chg="modSp mod">
        <pc:chgData name="Felicia Moore _ Staff - PantherCreekHS" userId="eddc27e3-9b03-4e09-ab4e-ae4e2fc35b46" providerId="ADAL" clId="{86BAD214-C34A-4D78-A6A8-52F871F082F2}" dt="2022-02-08T14:58:12.072" v="2821" actId="27636"/>
        <pc:sldMkLst>
          <pc:docMk/>
          <pc:sldMk cId="1460888541" sldId="282"/>
        </pc:sldMkLst>
        <pc:spChg chg="mod">
          <ac:chgData name="Felicia Moore _ Staff - PantherCreekHS" userId="eddc27e3-9b03-4e09-ab4e-ae4e2fc35b46" providerId="ADAL" clId="{86BAD214-C34A-4D78-A6A8-52F871F082F2}" dt="2022-02-08T14:58:12.072" v="2821" actId="27636"/>
          <ac:spMkLst>
            <pc:docMk/>
            <pc:sldMk cId="1460888541" sldId="282"/>
            <ac:spMk id="6" creationId="{00000000-0000-0000-0000-000000000000}"/>
          </ac:spMkLst>
        </pc:spChg>
      </pc:sldChg>
      <pc:sldChg chg="modSp mod">
        <pc:chgData name="Felicia Moore _ Staff - PantherCreekHS" userId="eddc27e3-9b03-4e09-ab4e-ae4e2fc35b46" providerId="ADAL" clId="{86BAD214-C34A-4D78-A6A8-52F871F082F2}" dt="2022-02-08T14:37:56.459" v="2324" actId="20577"/>
        <pc:sldMkLst>
          <pc:docMk/>
          <pc:sldMk cId="1783742686" sldId="283"/>
        </pc:sldMkLst>
        <pc:spChg chg="mod">
          <ac:chgData name="Felicia Moore _ Staff - PantherCreekHS" userId="eddc27e3-9b03-4e09-ab4e-ae4e2fc35b46" providerId="ADAL" clId="{86BAD214-C34A-4D78-A6A8-52F871F082F2}" dt="2022-02-03T15:46:05.634" v="647" actId="14100"/>
          <ac:spMkLst>
            <pc:docMk/>
            <pc:sldMk cId="1783742686" sldId="283"/>
            <ac:spMk id="16385" creationId="{00000000-0000-0000-0000-000000000000}"/>
          </ac:spMkLst>
        </pc:spChg>
        <pc:spChg chg="mod">
          <ac:chgData name="Felicia Moore _ Staff - PantherCreekHS" userId="eddc27e3-9b03-4e09-ab4e-ae4e2fc35b46" providerId="ADAL" clId="{86BAD214-C34A-4D78-A6A8-52F871F082F2}" dt="2022-02-08T14:37:56.459" v="2324" actId="20577"/>
          <ac:spMkLst>
            <pc:docMk/>
            <pc:sldMk cId="1783742686" sldId="283"/>
            <ac:spMk id="29699" creationId="{00000000-0000-0000-0000-000000000000}"/>
          </ac:spMkLst>
        </pc:spChg>
      </pc:sldChg>
      <pc:sldChg chg="del">
        <pc:chgData name="Felicia Moore _ Staff - PantherCreekHS" userId="eddc27e3-9b03-4e09-ab4e-ae4e2fc35b46" providerId="ADAL" clId="{86BAD214-C34A-4D78-A6A8-52F871F082F2}" dt="2022-02-08T15:01:18.019" v="2824" actId="2696"/>
        <pc:sldMkLst>
          <pc:docMk/>
          <pc:sldMk cId="936631386" sldId="293"/>
        </pc:sldMkLst>
      </pc:sldChg>
      <pc:sldChg chg="modSp mod">
        <pc:chgData name="Felicia Moore _ Staff - PantherCreekHS" userId="eddc27e3-9b03-4e09-ab4e-ae4e2fc35b46" providerId="ADAL" clId="{86BAD214-C34A-4D78-A6A8-52F871F082F2}" dt="2022-02-03T15:40:55.308" v="3" actId="20577"/>
        <pc:sldMkLst>
          <pc:docMk/>
          <pc:sldMk cId="2885053718" sldId="294"/>
        </pc:sldMkLst>
        <pc:spChg chg="mod">
          <ac:chgData name="Felicia Moore _ Staff - PantherCreekHS" userId="eddc27e3-9b03-4e09-ab4e-ae4e2fc35b46" providerId="ADAL" clId="{86BAD214-C34A-4D78-A6A8-52F871F082F2}" dt="2022-02-03T15:40:55.308" v="3" actId="20577"/>
          <ac:spMkLst>
            <pc:docMk/>
            <pc:sldMk cId="2885053718" sldId="294"/>
            <ac:spMk id="2158" creationId="{00000000-0000-0000-0000-000000000000}"/>
          </ac:spMkLst>
        </pc:spChg>
      </pc:sldChg>
      <pc:sldChg chg="modSp mod">
        <pc:chgData name="Felicia Moore _ Staff - PantherCreekHS" userId="eddc27e3-9b03-4e09-ab4e-ae4e2fc35b46" providerId="ADAL" clId="{86BAD214-C34A-4D78-A6A8-52F871F082F2}" dt="2022-02-07T19:18:21.753" v="1701" actId="14100"/>
        <pc:sldMkLst>
          <pc:docMk/>
          <pc:sldMk cId="3820156277" sldId="295"/>
        </pc:sldMkLst>
        <pc:spChg chg="mod">
          <ac:chgData name="Felicia Moore _ Staff - PantherCreekHS" userId="eddc27e3-9b03-4e09-ab4e-ae4e2fc35b46" providerId="ADAL" clId="{86BAD214-C34A-4D78-A6A8-52F871F082F2}" dt="2022-02-07T19:18:21.753" v="1701" actId="14100"/>
          <ac:spMkLst>
            <pc:docMk/>
            <pc:sldMk cId="3820156277" sldId="295"/>
            <ac:spMk id="29699" creationId="{00000000-0000-0000-0000-000000000000}"/>
          </ac:spMkLst>
        </pc:spChg>
      </pc:sldChg>
      <pc:sldChg chg="modSp mod">
        <pc:chgData name="Felicia Moore _ Staff - PantherCreekHS" userId="eddc27e3-9b03-4e09-ab4e-ae4e2fc35b46" providerId="ADAL" clId="{86BAD214-C34A-4D78-A6A8-52F871F082F2}" dt="2022-02-08T14:48:13.154" v="2462" actId="6549"/>
        <pc:sldMkLst>
          <pc:docMk/>
          <pc:sldMk cId="2579185273" sldId="296"/>
        </pc:sldMkLst>
        <pc:spChg chg="mod">
          <ac:chgData name="Felicia Moore _ Staff - PantherCreekHS" userId="eddc27e3-9b03-4e09-ab4e-ae4e2fc35b46" providerId="ADAL" clId="{86BAD214-C34A-4D78-A6A8-52F871F082F2}" dt="2022-02-08T14:48:13.154" v="2462" actId="6549"/>
          <ac:spMkLst>
            <pc:docMk/>
            <pc:sldMk cId="2579185273" sldId="296"/>
            <ac:spMk id="27651" creationId="{00000000-0000-0000-0000-000000000000}"/>
          </ac:spMkLst>
        </pc:spChg>
      </pc:sldChg>
      <pc:sldChg chg="modSp mod">
        <pc:chgData name="Felicia Moore _ Staff - PantherCreekHS" userId="eddc27e3-9b03-4e09-ab4e-ae4e2fc35b46" providerId="ADAL" clId="{86BAD214-C34A-4D78-A6A8-52F871F082F2}" dt="2022-02-08T14:53:12.124" v="2703" actId="20577"/>
        <pc:sldMkLst>
          <pc:docMk/>
          <pc:sldMk cId="2225762525" sldId="300"/>
        </pc:sldMkLst>
        <pc:spChg chg="mod">
          <ac:chgData name="Felicia Moore _ Staff - PantherCreekHS" userId="eddc27e3-9b03-4e09-ab4e-ae4e2fc35b46" providerId="ADAL" clId="{86BAD214-C34A-4D78-A6A8-52F871F082F2}" dt="2022-02-08T14:53:12.124" v="2703" actId="20577"/>
          <ac:spMkLst>
            <pc:docMk/>
            <pc:sldMk cId="2225762525" sldId="300"/>
            <ac:spMk id="2" creationId="{00000000-0000-0000-0000-000000000000}"/>
          </ac:spMkLst>
        </pc:spChg>
      </pc:sldChg>
      <pc:sldChg chg="modSp mod">
        <pc:chgData name="Felicia Moore _ Staff - PantherCreekHS" userId="eddc27e3-9b03-4e09-ab4e-ae4e2fc35b46" providerId="ADAL" clId="{86BAD214-C34A-4D78-A6A8-52F871F082F2}" dt="2022-02-07T19:26:19.764" v="2149" actId="27636"/>
        <pc:sldMkLst>
          <pc:docMk/>
          <pc:sldMk cId="1847104950" sldId="301"/>
        </pc:sldMkLst>
        <pc:spChg chg="mod">
          <ac:chgData name="Felicia Moore _ Staff - PantherCreekHS" userId="eddc27e3-9b03-4e09-ab4e-ae4e2fc35b46" providerId="ADAL" clId="{86BAD214-C34A-4D78-A6A8-52F871F082F2}" dt="2022-02-07T19:26:19.764" v="2149" actId="27636"/>
          <ac:spMkLst>
            <pc:docMk/>
            <pc:sldMk cId="1847104950" sldId="301"/>
            <ac:spMk id="6" creationId="{00000000-0000-0000-0000-000000000000}"/>
          </ac:spMkLst>
        </pc:spChg>
      </pc:sldChg>
      <pc:sldChg chg="modSp mod">
        <pc:chgData name="Felicia Moore _ Staff - PantherCreekHS" userId="eddc27e3-9b03-4e09-ab4e-ae4e2fc35b46" providerId="ADAL" clId="{86BAD214-C34A-4D78-A6A8-52F871F082F2}" dt="2022-02-07T19:27:24.686" v="2318" actId="20577"/>
        <pc:sldMkLst>
          <pc:docMk/>
          <pc:sldMk cId="1995661830" sldId="304"/>
        </pc:sldMkLst>
        <pc:spChg chg="mod">
          <ac:chgData name="Felicia Moore _ Staff - PantherCreekHS" userId="eddc27e3-9b03-4e09-ab4e-ae4e2fc35b46" providerId="ADAL" clId="{86BAD214-C34A-4D78-A6A8-52F871F082F2}" dt="2022-02-07T19:27:24.686" v="2318" actId="20577"/>
          <ac:spMkLst>
            <pc:docMk/>
            <pc:sldMk cId="1995661830" sldId="304"/>
            <ac:spMk id="2" creationId="{00000000-0000-0000-0000-000000000000}"/>
          </ac:spMkLst>
        </pc:spChg>
      </pc:sldChg>
      <pc:sldChg chg="modSp mod">
        <pc:chgData name="Felicia Moore _ Staff - PantherCreekHS" userId="eddc27e3-9b03-4e09-ab4e-ae4e2fc35b46" providerId="ADAL" clId="{86BAD214-C34A-4D78-A6A8-52F871F082F2}" dt="2022-02-08T14:39:12.798" v="2341" actId="20577"/>
        <pc:sldMkLst>
          <pc:docMk/>
          <pc:sldMk cId="3044580372" sldId="306"/>
        </pc:sldMkLst>
        <pc:spChg chg="mod">
          <ac:chgData name="Felicia Moore _ Staff - PantherCreekHS" userId="eddc27e3-9b03-4e09-ab4e-ae4e2fc35b46" providerId="ADAL" clId="{86BAD214-C34A-4D78-A6A8-52F871F082F2}" dt="2022-02-08T14:39:12.798" v="2341" actId="20577"/>
          <ac:spMkLst>
            <pc:docMk/>
            <pc:sldMk cId="3044580372" sldId="306"/>
            <ac:spMk id="29699" creationId="{00000000-0000-0000-0000-000000000000}"/>
          </ac:spMkLst>
        </pc:spChg>
      </pc:sldChg>
      <pc:sldChg chg="modSp mod">
        <pc:chgData name="Felicia Moore _ Staff - PantherCreekHS" userId="eddc27e3-9b03-4e09-ab4e-ae4e2fc35b46" providerId="ADAL" clId="{86BAD214-C34A-4D78-A6A8-52F871F082F2}" dt="2022-02-08T14:40:30.280" v="2358" actId="6549"/>
        <pc:sldMkLst>
          <pc:docMk/>
          <pc:sldMk cId="1929583789" sldId="307"/>
        </pc:sldMkLst>
        <pc:spChg chg="mod">
          <ac:chgData name="Felicia Moore _ Staff - PantherCreekHS" userId="eddc27e3-9b03-4e09-ab4e-ae4e2fc35b46" providerId="ADAL" clId="{86BAD214-C34A-4D78-A6A8-52F871F082F2}" dt="2022-02-08T14:40:30.280" v="2358" actId="6549"/>
          <ac:spMkLst>
            <pc:docMk/>
            <pc:sldMk cId="1929583789" sldId="307"/>
            <ac:spMk id="29699" creationId="{00000000-0000-0000-0000-000000000000}"/>
          </ac:spMkLst>
        </pc:spChg>
      </pc:sldChg>
      <pc:sldChg chg="modSp mod">
        <pc:chgData name="Felicia Moore _ Staff - PantherCreekHS" userId="eddc27e3-9b03-4e09-ab4e-ae4e2fc35b46" providerId="ADAL" clId="{86BAD214-C34A-4D78-A6A8-52F871F082F2}" dt="2022-02-07T19:24:56.686" v="2119" actId="20577"/>
        <pc:sldMkLst>
          <pc:docMk/>
          <pc:sldMk cId="3395924425" sldId="308"/>
        </pc:sldMkLst>
        <pc:spChg chg="mod">
          <ac:chgData name="Felicia Moore _ Staff - PantherCreekHS" userId="eddc27e3-9b03-4e09-ab4e-ae4e2fc35b46" providerId="ADAL" clId="{86BAD214-C34A-4D78-A6A8-52F871F082F2}" dt="2022-02-07T19:24:56.686" v="2119" actId="20577"/>
          <ac:spMkLst>
            <pc:docMk/>
            <pc:sldMk cId="3395924425" sldId="308"/>
            <ac:spMk id="29699" creationId="{00000000-0000-0000-0000-000000000000}"/>
          </ac:spMkLst>
        </pc:spChg>
      </pc:sldChg>
      <pc:sldChg chg="modSp mod">
        <pc:chgData name="Felicia Moore _ Staff - PantherCreekHS" userId="eddc27e3-9b03-4e09-ab4e-ae4e2fc35b46" providerId="ADAL" clId="{86BAD214-C34A-4D78-A6A8-52F871F082F2}" dt="2022-02-08T14:55:26.817" v="2812" actId="20577"/>
        <pc:sldMkLst>
          <pc:docMk/>
          <pc:sldMk cId="2919053621" sldId="309"/>
        </pc:sldMkLst>
        <pc:spChg chg="mod">
          <ac:chgData name="Felicia Moore _ Staff - PantherCreekHS" userId="eddc27e3-9b03-4e09-ab4e-ae4e2fc35b46" providerId="ADAL" clId="{86BAD214-C34A-4D78-A6A8-52F871F082F2}" dt="2022-02-08T14:55:26.817" v="2812" actId="20577"/>
          <ac:spMkLst>
            <pc:docMk/>
            <pc:sldMk cId="2919053621" sldId="309"/>
            <ac:spMk id="2" creationId="{00000000-0000-0000-0000-000000000000}"/>
          </ac:spMkLst>
        </pc:spChg>
      </pc:sldChg>
      <pc:sldChg chg="modSp add mod">
        <pc:chgData name="Felicia Moore _ Staff - PantherCreekHS" userId="eddc27e3-9b03-4e09-ab4e-ae4e2fc35b46" providerId="ADAL" clId="{86BAD214-C34A-4D78-A6A8-52F871F082F2}" dt="2022-02-08T14:38:20.557" v="2328" actId="20577"/>
        <pc:sldMkLst>
          <pc:docMk/>
          <pc:sldMk cId="2259771913" sldId="310"/>
        </pc:sldMkLst>
        <pc:spChg chg="mod">
          <ac:chgData name="Felicia Moore _ Staff - PantherCreekHS" userId="eddc27e3-9b03-4e09-ab4e-ae4e2fc35b46" providerId="ADAL" clId="{86BAD214-C34A-4D78-A6A8-52F871F082F2}" dt="2022-02-08T14:38:20.557" v="2328" actId="20577"/>
          <ac:spMkLst>
            <pc:docMk/>
            <pc:sldMk cId="2259771913" sldId="310"/>
            <ac:spMk id="29699" creationId="{00000000-0000-0000-0000-000000000000}"/>
          </ac:spMkLst>
        </pc:spChg>
      </pc:sldChg>
      <pc:sldChg chg="addSp delSp modSp new mod modClrScheme chgLayout">
        <pc:chgData name="Felicia Moore _ Staff - PantherCreekHS" userId="eddc27e3-9b03-4e09-ab4e-ae4e2fc35b46" providerId="ADAL" clId="{86BAD214-C34A-4D78-A6A8-52F871F082F2}" dt="2022-02-08T14:41:40.326" v="2402" actId="20577"/>
        <pc:sldMkLst>
          <pc:docMk/>
          <pc:sldMk cId="885173419" sldId="311"/>
        </pc:sldMkLst>
        <pc:spChg chg="del mod ord">
          <ac:chgData name="Felicia Moore _ Staff - PantherCreekHS" userId="eddc27e3-9b03-4e09-ab4e-ae4e2fc35b46" providerId="ADAL" clId="{86BAD214-C34A-4D78-A6A8-52F871F082F2}" dt="2022-02-07T19:18:39.476" v="1703" actId="700"/>
          <ac:spMkLst>
            <pc:docMk/>
            <pc:sldMk cId="885173419" sldId="311"/>
            <ac:spMk id="2" creationId="{29F0595F-5CE6-4039-9920-2518ADF2C284}"/>
          </ac:spMkLst>
        </pc:spChg>
        <pc:spChg chg="del mod ord">
          <ac:chgData name="Felicia Moore _ Staff - PantherCreekHS" userId="eddc27e3-9b03-4e09-ab4e-ae4e2fc35b46" providerId="ADAL" clId="{86BAD214-C34A-4D78-A6A8-52F871F082F2}" dt="2022-02-07T19:18:39.476" v="1703" actId="700"/>
          <ac:spMkLst>
            <pc:docMk/>
            <pc:sldMk cId="885173419" sldId="311"/>
            <ac:spMk id="3" creationId="{8BCAFA30-269C-4B6D-87B6-A7BC437DAF19}"/>
          </ac:spMkLst>
        </pc:spChg>
        <pc:spChg chg="add mod ord">
          <ac:chgData name="Felicia Moore _ Staff - PantherCreekHS" userId="eddc27e3-9b03-4e09-ab4e-ae4e2fc35b46" providerId="ADAL" clId="{86BAD214-C34A-4D78-A6A8-52F871F082F2}" dt="2022-02-07T19:21:58.694" v="2097" actId="2711"/>
          <ac:spMkLst>
            <pc:docMk/>
            <pc:sldMk cId="885173419" sldId="311"/>
            <ac:spMk id="4" creationId="{689527D2-02D6-4E3B-8BF4-55A2D77E84D4}"/>
          </ac:spMkLst>
        </pc:spChg>
        <pc:spChg chg="add mod ord">
          <ac:chgData name="Felicia Moore _ Staff - PantherCreekHS" userId="eddc27e3-9b03-4e09-ab4e-ae4e2fc35b46" providerId="ADAL" clId="{86BAD214-C34A-4D78-A6A8-52F871F082F2}" dt="2022-02-08T14:41:40.326" v="2402" actId="20577"/>
          <ac:spMkLst>
            <pc:docMk/>
            <pc:sldMk cId="885173419" sldId="311"/>
            <ac:spMk id="5" creationId="{C9709BD1-F0C7-413A-BF03-BD092A823698}"/>
          </ac:spMkLst>
        </pc:spChg>
        <pc:spChg chg="add mod ord">
          <ac:chgData name="Felicia Moore _ Staff - PantherCreekHS" userId="eddc27e3-9b03-4e09-ab4e-ae4e2fc35b46" providerId="ADAL" clId="{86BAD214-C34A-4D78-A6A8-52F871F082F2}" dt="2022-02-07T19:21:52.433" v="2096" actId="2711"/>
          <ac:spMkLst>
            <pc:docMk/>
            <pc:sldMk cId="885173419" sldId="311"/>
            <ac:spMk id="6" creationId="{554E2958-6902-4081-B02A-B0FF3B630E12}"/>
          </ac:spMkLst>
        </pc:spChg>
      </pc:sldChg>
      <pc:sldChg chg="modSp new mod ord">
        <pc:chgData name="Felicia Moore _ Staff - PantherCreekHS" userId="eddc27e3-9b03-4e09-ab4e-ae4e2fc35b46" providerId="ADAL" clId="{86BAD214-C34A-4D78-A6A8-52F871F082F2}" dt="2022-02-08T15:05:38.541" v="2884"/>
        <pc:sldMkLst>
          <pc:docMk/>
          <pc:sldMk cId="44853900" sldId="312"/>
        </pc:sldMkLst>
        <pc:spChg chg="mod">
          <ac:chgData name="Felicia Moore _ Staff - PantherCreekHS" userId="eddc27e3-9b03-4e09-ab4e-ae4e2fc35b46" providerId="ADAL" clId="{86BAD214-C34A-4D78-A6A8-52F871F082F2}" dt="2022-02-08T15:05:14.381" v="2882" actId="255"/>
          <ac:spMkLst>
            <pc:docMk/>
            <pc:sldMk cId="44853900" sldId="312"/>
            <ac:spMk id="2" creationId="{6CA104C3-1916-4CF0-A4A6-B298510108D6}"/>
          </ac:spMkLst>
        </pc:spChg>
        <pc:spChg chg="mod">
          <ac:chgData name="Felicia Moore _ Staff - PantherCreekHS" userId="eddc27e3-9b03-4e09-ab4e-ae4e2fc35b46" providerId="ADAL" clId="{86BAD214-C34A-4D78-A6A8-52F871F082F2}" dt="2022-02-08T15:04:56.561" v="2880" actId="1076"/>
          <ac:spMkLst>
            <pc:docMk/>
            <pc:sldMk cId="44853900" sldId="312"/>
            <ac:spMk id="3" creationId="{6683C441-8658-4EB5-9376-E8983628FFC4}"/>
          </ac:spMkLst>
        </pc:spChg>
      </pc:sldChg>
      <pc:sldChg chg="new del">
        <pc:chgData name="Felicia Moore _ Staff - PantherCreekHS" userId="eddc27e3-9b03-4e09-ab4e-ae4e2fc35b46" providerId="ADAL" clId="{86BAD214-C34A-4D78-A6A8-52F871F082F2}" dt="2022-02-08T14:36:28.025" v="2322" actId="680"/>
        <pc:sldMkLst>
          <pc:docMk/>
          <pc:sldMk cId="1186614696" sldId="3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1522FA-A0C1-0448-B51E-23DD0C1CA941}" type="datetimeFigureOut">
              <a:rPr lang="en-US" smtClean="0"/>
              <a:t>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841CCE-A1DC-5F4D-BFD3-1F467E837C74}" type="slidenum">
              <a:rPr lang="en-US" smtClean="0"/>
              <a:t>‹#›</a:t>
            </a:fld>
            <a:endParaRPr lang="en-US"/>
          </a:p>
        </p:txBody>
      </p:sp>
    </p:spTree>
    <p:extLst>
      <p:ext uri="{BB962C8B-B14F-4D97-AF65-F5344CB8AC3E}">
        <p14:creationId xmlns:p14="http://schemas.microsoft.com/office/powerpoint/2010/main" val="346999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E76AE-31C5-4406-B03D-6553681B202C}" type="datetimeFigureOut">
              <a:rPr lang="en-US" smtClean="0"/>
              <a:pPr/>
              <a:t>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D5E7A-4A17-48A8-B486-12E63E9106DD}" type="slidenum">
              <a:rPr lang="en-US" smtClean="0"/>
              <a:pPr/>
              <a:t>‹#›</a:t>
            </a:fld>
            <a:endParaRPr lang="en-US"/>
          </a:p>
        </p:txBody>
      </p:sp>
    </p:spTree>
    <p:extLst>
      <p:ext uri="{BB962C8B-B14F-4D97-AF65-F5344CB8AC3E}">
        <p14:creationId xmlns:p14="http://schemas.microsoft.com/office/powerpoint/2010/main" val="419344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a:t>
            </a:r>
            <a:r>
              <a:rPr lang="en-US" baseline="0" dirty="0"/>
              <a:t> to Student Services Registration page from main PCHS webpage</a:t>
            </a:r>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2</a:t>
            </a:fld>
            <a:endParaRPr lang="en-US"/>
          </a:p>
        </p:txBody>
      </p:sp>
    </p:spTree>
    <p:extLst>
      <p:ext uri="{BB962C8B-B14F-4D97-AF65-F5344CB8AC3E}">
        <p14:creationId xmlns:p14="http://schemas.microsoft.com/office/powerpoint/2010/main" val="1178496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dirty="0"/>
          </a:p>
        </p:txBody>
      </p:sp>
      <p:sp>
        <p:nvSpPr>
          <p:cNvPr id="56324" name="Slide Number Placeholder 3"/>
          <p:cNvSpPr>
            <a:spLocks noGrp="1"/>
          </p:cNvSpPr>
          <p:nvPr>
            <p:ph type="sldNum" sz="quarter" idx="5"/>
          </p:nvPr>
        </p:nvSpPr>
        <p:spPr>
          <a:noFill/>
        </p:spPr>
        <p:txBody>
          <a:bodyPr/>
          <a:lstStyle/>
          <a:p>
            <a:fld id="{3FAE1F4C-4AA3-407B-8312-0FF17EA65744}" type="slidenum">
              <a:rPr lang="en-US" smtClean="0"/>
              <a:pPr/>
              <a:t>12</a:t>
            </a:fld>
            <a:endParaRPr lang="en-US"/>
          </a:p>
        </p:txBody>
      </p:sp>
    </p:spTree>
    <p:extLst>
      <p:ext uri="{BB962C8B-B14F-4D97-AF65-F5344CB8AC3E}">
        <p14:creationId xmlns:p14="http://schemas.microsoft.com/office/powerpoint/2010/main" val="1355941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a:t>Emphasize</a:t>
            </a:r>
            <a:r>
              <a:rPr lang="en-US" baseline="0" dirty="0"/>
              <a:t> any of the 11 are viable options.</a:t>
            </a:r>
            <a:endParaRPr lang="en-US" dirty="0"/>
          </a:p>
        </p:txBody>
      </p:sp>
      <p:sp>
        <p:nvSpPr>
          <p:cNvPr id="56324" name="Slide Number Placeholder 3"/>
          <p:cNvSpPr>
            <a:spLocks noGrp="1"/>
          </p:cNvSpPr>
          <p:nvPr>
            <p:ph type="sldNum" sz="quarter" idx="5"/>
          </p:nvPr>
        </p:nvSpPr>
        <p:spPr>
          <a:noFill/>
        </p:spPr>
        <p:txBody>
          <a:bodyPr/>
          <a:lstStyle/>
          <a:p>
            <a:fld id="{3FAE1F4C-4AA3-407B-8312-0FF17EA65744}" type="slidenum">
              <a:rPr lang="en-US" smtClean="0"/>
              <a:pPr/>
              <a:t>13</a:t>
            </a:fld>
            <a:endParaRPr lang="en-US"/>
          </a:p>
        </p:txBody>
      </p:sp>
    </p:spTree>
    <p:extLst>
      <p:ext uri="{BB962C8B-B14F-4D97-AF65-F5344CB8AC3E}">
        <p14:creationId xmlns:p14="http://schemas.microsoft.com/office/powerpoint/2010/main" val="2457595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14</a:t>
            </a:fld>
            <a:endParaRPr lang="en-US"/>
          </a:p>
        </p:txBody>
      </p:sp>
    </p:spTree>
    <p:extLst>
      <p:ext uri="{BB962C8B-B14F-4D97-AF65-F5344CB8AC3E}">
        <p14:creationId xmlns:p14="http://schemas.microsoft.com/office/powerpoint/2010/main" val="1481266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15</a:t>
            </a:fld>
            <a:endParaRPr lang="en-US"/>
          </a:p>
        </p:txBody>
      </p:sp>
    </p:spTree>
    <p:extLst>
      <p:ext uri="{BB962C8B-B14F-4D97-AF65-F5344CB8AC3E}">
        <p14:creationId xmlns:p14="http://schemas.microsoft.com/office/powerpoint/2010/main" val="780055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16</a:t>
            </a:fld>
            <a:endParaRPr lang="en-US"/>
          </a:p>
        </p:txBody>
      </p:sp>
    </p:spTree>
    <p:extLst>
      <p:ext uri="{BB962C8B-B14F-4D97-AF65-F5344CB8AC3E}">
        <p14:creationId xmlns:p14="http://schemas.microsoft.com/office/powerpoint/2010/main" val="2421049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17</a:t>
            </a:fld>
            <a:endParaRPr lang="en-US"/>
          </a:p>
        </p:txBody>
      </p:sp>
    </p:spTree>
    <p:extLst>
      <p:ext uri="{BB962C8B-B14F-4D97-AF65-F5344CB8AC3E}">
        <p14:creationId xmlns:p14="http://schemas.microsoft.com/office/powerpoint/2010/main" val="3673345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220688A-F354-4C5E-A24D-DE8808A926B7}" type="slidenum">
              <a:rPr lang="en-US" smtClean="0"/>
              <a:pPr/>
              <a:t>18</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711" y="4344025"/>
            <a:ext cx="5028579" cy="4112926"/>
          </a:xfrm>
          <a:noFill/>
          <a:ln/>
        </p:spPr>
        <p:txBody>
          <a:bodyPr/>
          <a:lstStyle/>
          <a:p>
            <a:pPr>
              <a:spcBef>
                <a:spcPct val="0"/>
              </a:spcBef>
            </a:pPr>
            <a:endParaRPr lang="en-US" dirty="0"/>
          </a:p>
        </p:txBody>
      </p:sp>
    </p:spTree>
    <p:extLst>
      <p:ext uri="{BB962C8B-B14F-4D97-AF65-F5344CB8AC3E}">
        <p14:creationId xmlns:p14="http://schemas.microsoft.com/office/powerpoint/2010/main" val="1566348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a:t>District pays for students to take the AP exam</a:t>
            </a:r>
          </a:p>
        </p:txBody>
      </p:sp>
      <p:sp>
        <p:nvSpPr>
          <p:cNvPr id="62468" name="Slide Number Placeholder 3"/>
          <p:cNvSpPr>
            <a:spLocks noGrp="1"/>
          </p:cNvSpPr>
          <p:nvPr>
            <p:ph type="sldNum" sz="quarter" idx="5"/>
          </p:nvPr>
        </p:nvSpPr>
        <p:spPr>
          <a:noFill/>
        </p:spPr>
        <p:txBody>
          <a:bodyPr/>
          <a:lstStyle/>
          <a:p>
            <a:fld id="{81AD9134-9100-4250-864C-FBA90F8BA6E1}" type="slidenum">
              <a:rPr lang="en-US" smtClean="0"/>
              <a:pPr/>
              <a:t>19</a:t>
            </a:fld>
            <a:endParaRPr lang="en-US"/>
          </a:p>
        </p:txBody>
      </p:sp>
    </p:spTree>
    <p:extLst>
      <p:ext uri="{BB962C8B-B14F-4D97-AF65-F5344CB8AC3E}">
        <p14:creationId xmlns:p14="http://schemas.microsoft.com/office/powerpoint/2010/main" val="2551538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year-long course;</a:t>
            </a:r>
            <a:r>
              <a:rPr lang="en-US" baseline="0" dirty="0"/>
              <a:t> curriculum is taught over the 2 courses over the year</a:t>
            </a:r>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21</a:t>
            </a:fld>
            <a:endParaRPr lang="en-US"/>
          </a:p>
        </p:txBody>
      </p:sp>
    </p:spTree>
    <p:extLst>
      <p:ext uri="{BB962C8B-B14F-4D97-AF65-F5344CB8AC3E}">
        <p14:creationId xmlns:p14="http://schemas.microsoft.com/office/powerpoint/2010/main" val="2362168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22</a:t>
            </a:fld>
            <a:endParaRPr lang="en-US"/>
          </a:p>
        </p:txBody>
      </p:sp>
    </p:spTree>
    <p:extLst>
      <p:ext uri="{BB962C8B-B14F-4D97-AF65-F5344CB8AC3E}">
        <p14:creationId xmlns:p14="http://schemas.microsoft.com/office/powerpoint/2010/main" val="2362168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3</a:t>
            </a:fld>
            <a:endParaRPr lang="en-US"/>
          </a:p>
        </p:txBody>
      </p:sp>
    </p:spTree>
    <p:extLst>
      <p:ext uri="{BB962C8B-B14F-4D97-AF65-F5344CB8AC3E}">
        <p14:creationId xmlns:p14="http://schemas.microsoft.com/office/powerpoint/2010/main" val="786042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23</a:t>
            </a:fld>
            <a:endParaRPr lang="en-US"/>
          </a:p>
        </p:txBody>
      </p:sp>
    </p:spTree>
    <p:extLst>
      <p:ext uri="{BB962C8B-B14F-4D97-AF65-F5344CB8AC3E}">
        <p14:creationId xmlns:p14="http://schemas.microsoft.com/office/powerpoint/2010/main" val="2318646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a:p>
        </p:txBody>
      </p:sp>
      <p:sp>
        <p:nvSpPr>
          <p:cNvPr id="59396" name="Slide Number Placeholder 3"/>
          <p:cNvSpPr>
            <a:spLocks noGrp="1"/>
          </p:cNvSpPr>
          <p:nvPr>
            <p:ph type="sldNum" sz="quarter" idx="5"/>
          </p:nvPr>
        </p:nvSpPr>
        <p:spPr>
          <a:noFill/>
        </p:spPr>
        <p:txBody>
          <a:bodyPr/>
          <a:lstStyle/>
          <a:p>
            <a:fld id="{C096966F-4345-434D-8E33-698DE0083286}" type="slidenum">
              <a:rPr lang="en-US" smtClean="0"/>
              <a:pPr/>
              <a:t>25</a:t>
            </a:fld>
            <a:endParaRPr lang="en-US"/>
          </a:p>
        </p:txBody>
      </p:sp>
    </p:spTree>
    <p:extLst>
      <p:ext uri="{BB962C8B-B14F-4D97-AF65-F5344CB8AC3E}">
        <p14:creationId xmlns:p14="http://schemas.microsoft.com/office/powerpoint/2010/main" val="2012919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26</a:t>
            </a:fld>
            <a:endParaRPr lang="en-US"/>
          </a:p>
        </p:txBody>
      </p:sp>
    </p:spTree>
    <p:extLst>
      <p:ext uri="{BB962C8B-B14F-4D97-AF65-F5344CB8AC3E}">
        <p14:creationId xmlns:p14="http://schemas.microsoft.com/office/powerpoint/2010/main" val="3211085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27</a:t>
            </a:fld>
            <a:endParaRPr lang="en-US"/>
          </a:p>
        </p:txBody>
      </p:sp>
    </p:spTree>
    <p:extLst>
      <p:ext uri="{BB962C8B-B14F-4D97-AF65-F5344CB8AC3E}">
        <p14:creationId xmlns:p14="http://schemas.microsoft.com/office/powerpoint/2010/main" val="700229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30</a:t>
            </a:fld>
            <a:endParaRPr lang="en-US"/>
          </a:p>
        </p:txBody>
      </p:sp>
    </p:spTree>
    <p:extLst>
      <p:ext uri="{BB962C8B-B14F-4D97-AF65-F5344CB8AC3E}">
        <p14:creationId xmlns:p14="http://schemas.microsoft.com/office/powerpoint/2010/main" val="2247129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4</a:t>
            </a:fld>
            <a:endParaRPr lang="en-US"/>
          </a:p>
        </p:txBody>
      </p:sp>
    </p:spTree>
    <p:extLst>
      <p:ext uri="{BB962C8B-B14F-4D97-AF65-F5344CB8AC3E}">
        <p14:creationId xmlns:p14="http://schemas.microsoft.com/office/powerpoint/2010/main" val="4161327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5</a:t>
            </a:fld>
            <a:endParaRPr lang="en-US"/>
          </a:p>
        </p:txBody>
      </p:sp>
    </p:spTree>
    <p:extLst>
      <p:ext uri="{BB962C8B-B14F-4D97-AF65-F5344CB8AC3E}">
        <p14:creationId xmlns:p14="http://schemas.microsoft.com/office/powerpoint/2010/main" val="4268395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6</a:t>
            </a:fld>
            <a:endParaRPr lang="en-US"/>
          </a:p>
        </p:txBody>
      </p:sp>
    </p:spTree>
    <p:extLst>
      <p:ext uri="{BB962C8B-B14F-4D97-AF65-F5344CB8AC3E}">
        <p14:creationId xmlns:p14="http://schemas.microsoft.com/office/powerpoint/2010/main" val="143943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7</a:t>
            </a:fld>
            <a:endParaRPr lang="en-US"/>
          </a:p>
        </p:txBody>
      </p:sp>
    </p:spTree>
    <p:extLst>
      <p:ext uri="{BB962C8B-B14F-4D97-AF65-F5344CB8AC3E}">
        <p14:creationId xmlns:p14="http://schemas.microsoft.com/office/powerpoint/2010/main" val="2135944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9</a:t>
            </a:fld>
            <a:endParaRPr lang="en-US"/>
          </a:p>
        </p:txBody>
      </p:sp>
    </p:spTree>
    <p:extLst>
      <p:ext uri="{BB962C8B-B14F-4D97-AF65-F5344CB8AC3E}">
        <p14:creationId xmlns:p14="http://schemas.microsoft.com/office/powerpoint/2010/main" val="346186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D5E7A-4A17-48A8-B486-12E63E9106DD}" type="slidenum">
              <a:rPr lang="en-US" smtClean="0"/>
              <a:pPr/>
              <a:t>10</a:t>
            </a:fld>
            <a:endParaRPr lang="en-US"/>
          </a:p>
        </p:txBody>
      </p:sp>
    </p:spTree>
    <p:extLst>
      <p:ext uri="{BB962C8B-B14F-4D97-AF65-F5344CB8AC3E}">
        <p14:creationId xmlns:p14="http://schemas.microsoft.com/office/powerpoint/2010/main" val="168761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dirty="0"/>
          </a:p>
        </p:txBody>
      </p:sp>
      <p:sp>
        <p:nvSpPr>
          <p:cNvPr id="56324" name="Slide Number Placeholder 3"/>
          <p:cNvSpPr>
            <a:spLocks noGrp="1"/>
          </p:cNvSpPr>
          <p:nvPr>
            <p:ph type="sldNum" sz="quarter" idx="5"/>
          </p:nvPr>
        </p:nvSpPr>
        <p:spPr>
          <a:noFill/>
        </p:spPr>
        <p:txBody>
          <a:bodyPr/>
          <a:lstStyle/>
          <a:p>
            <a:fld id="{3FAE1F4C-4AA3-407B-8312-0FF17EA65744}" type="slidenum">
              <a:rPr lang="en-US" smtClean="0"/>
              <a:pPr/>
              <a:t>11</a:t>
            </a:fld>
            <a:endParaRPr lang="en-US"/>
          </a:p>
        </p:txBody>
      </p:sp>
    </p:spTree>
    <p:extLst>
      <p:ext uri="{BB962C8B-B14F-4D97-AF65-F5344CB8AC3E}">
        <p14:creationId xmlns:p14="http://schemas.microsoft.com/office/powerpoint/2010/main" val="101351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FE03B92-0CC0-4C44-A878-8029DB5F6594}"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55203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A85187-DCD0-4BD3-9789-9996F6F046DF}" type="datetimeFigureOut">
              <a:rPr lang="en-US" smtClean="0"/>
              <a:pPr/>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181564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476590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57415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3723221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3485458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4074457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421648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1793169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7A72C60-9329-4EBC-99A2-A88EC321D7EA}"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1360383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5B56F82-C22F-40AE-A6B3-D516C6AEC5AF}"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384457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1517823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85D5201-30E4-4EA5-913E-B6F3B7A5D05A}"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1781783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2491DEB-296C-4E3C-AD7C-2309A45A73BF}"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504888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6B2648C-81FF-4898-ADC9-2B71CBA749BE}"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6422705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704F707-7F27-4D22-B149-5C8394137897}"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1009519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96CE6DE-108B-44F0-AFE1-9DED987D4BD9}"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42446727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371A8E4-EFB3-4B49-BF5E-8F38E4BEE184}"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1628234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36A9000-728D-435E-B36B-95DCF22F4AFE}"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4077103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A3D9EC0-899C-4024-BD67-2FCCB1CC9F4D}"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2105311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DC7D389-89B5-4F87-AD6F-AEA8234940F6}"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312277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85187-DCD0-4BD3-9789-9996F6F046DF}" type="datetimeFigureOut">
              <a:rPr lang="en-US" smtClean="0"/>
              <a:pPr/>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264814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A85187-DCD0-4BD3-9789-9996F6F046DF}" type="datetimeFigureOut">
              <a:rPr lang="en-US" smtClean="0"/>
              <a:pPr/>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164043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A85187-DCD0-4BD3-9789-9996F6F046DF}" type="datetimeFigureOut">
              <a:rPr lang="en-US" smtClean="0"/>
              <a:pPr/>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180107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A85187-DCD0-4BD3-9789-9996F6F046DF}" type="datetimeFigureOut">
              <a:rPr lang="en-US" smtClean="0"/>
              <a:pPr/>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54329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85187-DCD0-4BD3-9789-9996F6F046DF}" type="datetimeFigureOut">
              <a:rPr lang="en-US" smtClean="0"/>
              <a:pPr/>
              <a:t>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321407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A85187-DCD0-4BD3-9789-9996F6F046DF}" type="datetimeFigureOut">
              <a:rPr lang="en-US" smtClean="0"/>
              <a:pPr/>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4205626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A85187-DCD0-4BD3-9789-9996F6F046DF}" type="datetimeFigureOut">
              <a:rPr lang="en-US" smtClean="0"/>
              <a:pPr/>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3B92-0CC0-4C44-A878-8029DB5F6594}" type="slidenum">
              <a:rPr lang="en-US" smtClean="0"/>
              <a:pPr/>
              <a:t>‹#›</a:t>
            </a:fld>
            <a:endParaRPr lang="en-US"/>
          </a:p>
        </p:txBody>
      </p:sp>
    </p:spTree>
    <p:extLst>
      <p:ext uri="{BB962C8B-B14F-4D97-AF65-F5344CB8AC3E}">
        <p14:creationId xmlns:p14="http://schemas.microsoft.com/office/powerpoint/2010/main" val="229148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9A85187-DCD0-4BD3-9789-9996F6F046DF}" type="datetimeFigureOut">
              <a:rPr lang="en-US" smtClean="0"/>
              <a:pPr/>
              <a:t>2/8/2022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FE03B92-0CC0-4C44-A878-8029DB5F6594}" type="slidenum">
              <a:rPr lang="en-US" smtClean="0"/>
              <a:pPr/>
              <a:t>‹#›</a:t>
            </a:fld>
            <a:endParaRPr lang="en-US"/>
          </a:p>
        </p:txBody>
      </p:sp>
    </p:spTree>
    <p:extLst>
      <p:ext uri="{BB962C8B-B14F-4D97-AF65-F5344CB8AC3E}">
        <p14:creationId xmlns:p14="http://schemas.microsoft.com/office/powerpoint/2010/main" val="2275759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s-E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s-E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7179180-D77E-42FC-BC44-D5B542AB1527}" type="slidenum">
              <a:rPr lang="es-ES" altLang="en-US">
                <a:solidFill>
                  <a:srgbClr val="000000"/>
                </a:solidFill>
              </a:rPr>
              <a:pPr fontAlgn="base">
                <a:spcBef>
                  <a:spcPct val="0"/>
                </a:spcBef>
                <a:spcAft>
                  <a:spcPct val="0"/>
                </a:spcAft>
              </a:pPr>
              <a:t>‹#›</a:t>
            </a:fld>
            <a:endParaRPr lang="es-ES" altLang="en-US">
              <a:solidFill>
                <a:srgbClr val="000000"/>
              </a:solidFill>
            </a:endParaRPr>
          </a:p>
        </p:txBody>
      </p:sp>
    </p:spTree>
    <p:extLst>
      <p:ext uri="{BB962C8B-B14F-4D97-AF65-F5344CB8AC3E}">
        <p14:creationId xmlns:p14="http://schemas.microsoft.com/office/powerpoint/2010/main" val="218092853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ollegeboard.org/"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http://www.wcpss.net/panthercreekh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179388" y="332656"/>
            <a:ext cx="4537075" cy="4504457"/>
          </a:xfrm>
          <a:noFill/>
          <a:ln/>
        </p:spPr>
        <p:txBody>
          <a:bodyPr anchor="ctr"/>
          <a:lstStyle/>
          <a:p>
            <a:pPr algn="l"/>
            <a:r>
              <a:rPr lang="es-UY" altLang="en-US" sz="3600" b="1" dirty="0" err="1">
                <a:solidFill>
                  <a:schemeClr val="bg1"/>
                </a:solidFill>
                <a:latin typeface="Cambria" panose="02040503050406030204" pitchFamily="18" charset="0"/>
              </a:rPr>
              <a:t>Course</a:t>
            </a:r>
            <a:r>
              <a:rPr lang="es-UY" altLang="en-US" sz="3600" b="1" dirty="0">
                <a:solidFill>
                  <a:schemeClr val="bg1"/>
                </a:solidFill>
                <a:latin typeface="Cambria" panose="02040503050406030204" pitchFamily="18" charset="0"/>
              </a:rPr>
              <a:t> </a:t>
            </a:r>
            <a:r>
              <a:rPr lang="es-UY" altLang="en-US" sz="3600" b="1" dirty="0" err="1">
                <a:solidFill>
                  <a:schemeClr val="bg1"/>
                </a:solidFill>
                <a:latin typeface="Cambria" panose="02040503050406030204" pitchFamily="18" charset="0"/>
              </a:rPr>
              <a:t>Registration</a:t>
            </a:r>
            <a:r>
              <a:rPr lang="es-UY" altLang="en-US" sz="3600" b="1" dirty="0">
                <a:solidFill>
                  <a:schemeClr val="bg1"/>
                </a:solidFill>
                <a:latin typeface="Cambria" panose="02040503050406030204" pitchFamily="18" charset="0"/>
              </a:rPr>
              <a:t> </a:t>
            </a:r>
            <a:r>
              <a:rPr lang="es-UY" altLang="en-US" sz="3600" b="1" dirty="0" err="1">
                <a:solidFill>
                  <a:schemeClr val="bg1"/>
                </a:solidFill>
                <a:latin typeface="Cambria" panose="02040503050406030204" pitchFamily="18" charset="0"/>
              </a:rPr>
              <a:t>for</a:t>
            </a:r>
            <a:r>
              <a:rPr lang="es-UY" altLang="en-US" sz="3600" b="1" dirty="0">
                <a:solidFill>
                  <a:schemeClr val="bg1"/>
                </a:solidFill>
                <a:latin typeface="Cambria" panose="02040503050406030204" pitchFamily="18" charset="0"/>
              </a:rPr>
              <a:t> 2022-2023 at </a:t>
            </a:r>
            <a:r>
              <a:rPr lang="es-UY" altLang="en-US" sz="3600" b="1" dirty="0" err="1">
                <a:solidFill>
                  <a:schemeClr val="bg1"/>
                </a:solidFill>
                <a:latin typeface="Cambria" panose="02040503050406030204" pitchFamily="18" charset="0"/>
              </a:rPr>
              <a:t>Panther</a:t>
            </a:r>
            <a:r>
              <a:rPr lang="es-UY" altLang="en-US" sz="3600" b="1" dirty="0">
                <a:solidFill>
                  <a:schemeClr val="bg1"/>
                </a:solidFill>
                <a:latin typeface="Cambria" panose="02040503050406030204" pitchFamily="18" charset="0"/>
              </a:rPr>
              <a:t> Creek </a:t>
            </a:r>
            <a:br>
              <a:rPr lang="es-UY" altLang="en-US" sz="3600" b="1" dirty="0">
                <a:solidFill>
                  <a:schemeClr val="bg1"/>
                </a:solidFill>
                <a:latin typeface="Cambria" panose="02040503050406030204" pitchFamily="18" charset="0"/>
              </a:rPr>
            </a:br>
            <a:r>
              <a:rPr lang="es-UY" altLang="en-US" sz="3600" b="1" dirty="0">
                <a:solidFill>
                  <a:schemeClr val="bg1"/>
                </a:solidFill>
                <a:latin typeface="Cambria" panose="02040503050406030204" pitchFamily="18" charset="0"/>
              </a:rPr>
              <a:t>High School</a:t>
            </a:r>
            <a:endParaRPr lang="es-ES" altLang="en-US" sz="3600" b="1" dirty="0">
              <a:solidFill>
                <a:schemeClr val="bg1"/>
              </a:solidFill>
              <a:latin typeface="Cambria" panose="02040503050406030204" pitchFamily="18" charset="0"/>
            </a:endParaRPr>
          </a:p>
        </p:txBody>
      </p:sp>
      <p:sp>
        <p:nvSpPr>
          <p:cNvPr id="2" name="TextBox 1"/>
          <p:cNvSpPr txBox="1"/>
          <p:nvPr/>
        </p:nvSpPr>
        <p:spPr>
          <a:xfrm>
            <a:off x="838200" y="5791200"/>
            <a:ext cx="2362200" cy="369332"/>
          </a:xfrm>
          <a:prstGeom prst="rect">
            <a:avLst/>
          </a:prstGeom>
          <a:noFill/>
        </p:spPr>
        <p:txBody>
          <a:bodyPr wrap="square" rtlCol="0">
            <a:spAutoFit/>
          </a:bodyPr>
          <a:lstStyle/>
          <a:p>
            <a:r>
              <a:rPr lang="en-US" dirty="0"/>
              <a:t>Updated 3.5.21</a:t>
            </a:r>
          </a:p>
        </p:txBody>
      </p:sp>
      <p:pic>
        <p:nvPicPr>
          <p:cNvPr id="4" name="Picture 3" descr="A picture containing drawing&#10;&#10;Description automatically generated">
            <a:extLst>
              <a:ext uri="{FF2B5EF4-FFF2-40B4-BE49-F238E27FC236}">
                <a16:creationId xmlns:a16="http://schemas.microsoft.com/office/drawing/2014/main" id="{86D65D7B-40DC-4FB5-A5DE-7E32D64694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32656"/>
            <a:ext cx="3336549" cy="2972052"/>
          </a:xfrm>
          <a:prstGeom prst="rect">
            <a:avLst/>
          </a:prstGeom>
        </p:spPr>
      </p:pic>
    </p:spTree>
    <p:extLst>
      <p:ext uri="{BB962C8B-B14F-4D97-AF65-F5344CB8AC3E}">
        <p14:creationId xmlns:p14="http://schemas.microsoft.com/office/powerpoint/2010/main" val="288505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4131.wmf"/>
          <p:cNvPicPr>
            <a:picLocks noChangeAspect="1" noChangeArrowheads="1"/>
          </p:cNvPicPr>
          <p:nvPr/>
        </p:nvPicPr>
        <p:blipFill>
          <a:blip r:embed="rId3" cstate="print"/>
          <a:srcRect/>
          <a:stretch>
            <a:fillRect/>
          </a:stretch>
        </p:blipFill>
        <p:spPr bwMode="auto">
          <a:xfrm>
            <a:off x="8153400" y="723900"/>
            <a:ext cx="762000" cy="1066800"/>
          </a:xfrm>
          <a:prstGeom prst="rect">
            <a:avLst/>
          </a:prstGeom>
          <a:noFill/>
        </p:spPr>
      </p:pic>
      <p:sp>
        <p:nvSpPr>
          <p:cNvPr id="16385" name="Title 1"/>
          <p:cNvSpPr>
            <a:spLocks noGrp="1"/>
          </p:cNvSpPr>
          <p:nvPr>
            <p:ph type="title"/>
          </p:nvPr>
        </p:nvSpPr>
        <p:spPr>
          <a:xfrm>
            <a:off x="1371600" y="533400"/>
            <a:ext cx="7010400" cy="8382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a:t>
            </a:r>
          </a:p>
        </p:txBody>
      </p:sp>
      <p:sp>
        <p:nvSpPr>
          <p:cNvPr id="29699" name="Content Placeholder 2"/>
          <p:cNvSpPr>
            <a:spLocks noGrp="1"/>
          </p:cNvSpPr>
          <p:nvPr>
            <p:ph idx="1"/>
          </p:nvPr>
        </p:nvSpPr>
        <p:spPr>
          <a:xfrm>
            <a:off x="914400" y="2209800"/>
            <a:ext cx="8001000" cy="4343400"/>
          </a:xfrm>
        </p:spPr>
        <p:txBody>
          <a:bodyPr>
            <a:normAutofit/>
          </a:bodyPr>
          <a:lstStyle/>
          <a:p>
            <a:r>
              <a:rPr lang="en-US" sz="3000" b="1" dirty="0">
                <a:latin typeface="Cambria" panose="02040503050406030204" pitchFamily="18" charset="0"/>
              </a:rPr>
              <a:t>March/April: </a:t>
            </a:r>
            <a:r>
              <a:rPr lang="en-US" sz="3000" dirty="0">
                <a:latin typeface="Cambria" panose="02040503050406030204" pitchFamily="18" charset="0"/>
              </a:rPr>
              <a:t>Counselors will review course choices entered in PowerSchool and communicate with students as needed</a:t>
            </a:r>
          </a:p>
          <a:p>
            <a:r>
              <a:rPr lang="en-US" sz="3000" b="1" dirty="0">
                <a:latin typeface="Cambria" panose="02040503050406030204" pitchFamily="18" charset="0"/>
              </a:rPr>
              <a:t>June 10: </a:t>
            </a:r>
            <a:r>
              <a:rPr lang="en-US" sz="3000" b="1" dirty="0">
                <a:solidFill>
                  <a:srgbClr val="3366FF"/>
                </a:solidFill>
                <a:latin typeface="Cambria" panose="02040503050406030204" pitchFamily="18" charset="0"/>
              </a:rPr>
              <a:t>Last day to change course selections for 2022-2023 </a:t>
            </a:r>
          </a:p>
          <a:p>
            <a:r>
              <a:rPr lang="en-US" sz="3000" dirty="0">
                <a:latin typeface="Cambria" panose="02040503050406030204" pitchFamily="18" charset="0"/>
                <a:cs typeface="Arial" panose="020B0604020202020204" pitchFamily="34" charset="0"/>
              </a:rPr>
              <a:t>All changes to course registration choices after your registration week in March should be emailed to your counselor.</a:t>
            </a:r>
            <a:endParaRPr lang="en-US" sz="12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395924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152400"/>
            <a:ext cx="8305800" cy="914400"/>
          </a:xfrm>
        </p:spPr>
        <p:txBody>
          <a:bodyPr>
            <a:norm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Tips</a:t>
            </a:r>
          </a:p>
        </p:txBody>
      </p:sp>
      <p:sp>
        <p:nvSpPr>
          <p:cNvPr id="27651" name="Content Placeholder 2"/>
          <p:cNvSpPr>
            <a:spLocks noGrp="1"/>
          </p:cNvSpPr>
          <p:nvPr>
            <p:ph idx="1"/>
          </p:nvPr>
        </p:nvSpPr>
        <p:spPr>
          <a:xfrm>
            <a:off x="1219200" y="1371600"/>
            <a:ext cx="7467600" cy="5486400"/>
          </a:xfrm>
        </p:spPr>
        <p:txBody>
          <a:bodyPr>
            <a:normAutofit fontScale="62500" lnSpcReduction="20000"/>
          </a:bodyPr>
          <a:lstStyle/>
          <a:p>
            <a:pPr eaLnBrk="1" hangingPunct="1">
              <a:buFont typeface="Wingdings 3" pitchFamily="18" charset="2"/>
              <a:buNone/>
              <a:defRPr/>
            </a:pPr>
            <a:endParaRPr lang="en-US" sz="1000" dirty="0">
              <a:latin typeface="Arial" panose="020B0604020202020204" pitchFamily="34" charset="0"/>
              <a:cs typeface="Arial" panose="020B0604020202020204" pitchFamily="34" charset="0"/>
            </a:endParaRPr>
          </a:p>
          <a:p>
            <a:r>
              <a:rPr lang="en-US" sz="4100" dirty="0">
                <a:solidFill>
                  <a:schemeClr val="tx2"/>
                </a:solidFill>
                <a:latin typeface="Cambria" panose="02040503050406030204" pitchFamily="18" charset="0"/>
              </a:rPr>
              <a:t>Review the 22-23 </a:t>
            </a:r>
            <a:r>
              <a:rPr lang="en-US" sz="4100" i="1" dirty="0">
                <a:solidFill>
                  <a:schemeClr val="tx2"/>
                </a:solidFill>
                <a:latin typeface="Cambria" panose="02040503050406030204" pitchFamily="18" charset="0"/>
              </a:rPr>
              <a:t>WCPSS High School Program Planning Guide.</a:t>
            </a:r>
          </a:p>
          <a:p>
            <a:pPr lvl="1"/>
            <a:r>
              <a:rPr lang="en-US" sz="3700" dirty="0">
                <a:solidFill>
                  <a:schemeClr val="tx2"/>
                </a:solidFill>
                <a:latin typeface="Cambria" panose="02040503050406030204" pitchFamily="18" charset="0"/>
              </a:rPr>
              <a:t>Graduation requirements</a:t>
            </a:r>
          </a:p>
          <a:p>
            <a:pPr lvl="1"/>
            <a:r>
              <a:rPr lang="en-US" sz="3700" dirty="0">
                <a:solidFill>
                  <a:schemeClr val="tx2"/>
                </a:solidFill>
                <a:latin typeface="Cambria" panose="02040503050406030204" pitchFamily="18" charset="0"/>
              </a:rPr>
              <a:t>UNC System Admission Requirements</a:t>
            </a:r>
          </a:p>
          <a:p>
            <a:pPr lvl="1"/>
            <a:r>
              <a:rPr lang="en-US" sz="3700" dirty="0">
                <a:solidFill>
                  <a:schemeClr val="tx2"/>
                </a:solidFill>
                <a:latin typeface="Cambria" panose="02040503050406030204" pitchFamily="18" charset="0"/>
              </a:rPr>
              <a:t>Promotion Requirements</a:t>
            </a:r>
          </a:p>
          <a:p>
            <a:pPr lvl="1"/>
            <a:r>
              <a:rPr lang="en-US" sz="3700" dirty="0">
                <a:solidFill>
                  <a:schemeClr val="tx2"/>
                </a:solidFill>
                <a:latin typeface="Cambria" panose="02040503050406030204" pitchFamily="18" charset="0"/>
              </a:rPr>
              <a:t>Prerequisites/Corequisites</a:t>
            </a:r>
          </a:p>
          <a:p>
            <a:r>
              <a:rPr lang="en-US" sz="4100" dirty="0">
                <a:solidFill>
                  <a:schemeClr val="tx2"/>
                </a:solidFill>
                <a:latin typeface="Cambria" panose="02040503050406030204" pitchFamily="18" charset="0"/>
              </a:rPr>
              <a:t>Review your </a:t>
            </a:r>
            <a:r>
              <a:rPr lang="en-US" sz="4100" b="1" dirty="0">
                <a:solidFill>
                  <a:schemeClr val="tx2"/>
                </a:solidFill>
                <a:latin typeface="Cambria" panose="02040503050406030204" pitchFamily="18" charset="0"/>
              </a:rPr>
              <a:t>previous courses and grades – Credit Detail Report</a:t>
            </a:r>
          </a:p>
          <a:p>
            <a:r>
              <a:rPr lang="en-US" sz="4100" b="1" dirty="0">
                <a:solidFill>
                  <a:schemeClr val="tx2"/>
                </a:solidFill>
                <a:latin typeface="Cambria" panose="02040503050406030204" pitchFamily="18" charset="0"/>
              </a:rPr>
              <a:t>Talk to your teachers </a:t>
            </a:r>
            <a:r>
              <a:rPr lang="en-US" sz="4100" dirty="0">
                <a:solidFill>
                  <a:schemeClr val="tx2"/>
                </a:solidFill>
                <a:latin typeface="Cambria" panose="02040503050406030204" pitchFamily="18" charset="0"/>
              </a:rPr>
              <a:t>about possible course choices – review their recommendations</a:t>
            </a:r>
          </a:p>
          <a:p>
            <a:r>
              <a:rPr lang="en-US" sz="4100" b="1" dirty="0">
                <a:solidFill>
                  <a:schemeClr val="tx2"/>
                </a:solidFill>
                <a:latin typeface="Cambria" panose="02040503050406030204" pitchFamily="18" charset="0"/>
              </a:rPr>
              <a:t>Talk to your parents</a:t>
            </a:r>
          </a:p>
          <a:p>
            <a:r>
              <a:rPr lang="en-US" sz="4100" b="1" dirty="0">
                <a:solidFill>
                  <a:schemeClr val="tx2"/>
                </a:solidFill>
                <a:latin typeface="Cambria" panose="02040503050406030204" pitchFamily="18" charset="0"/>
              </a:rPr>
              <a:t>Talk to your counselor</a:t>
            </a:r>
            <a:endParaRPr lang="en-US" sz="4100" dirty="0">
              <a:solidFill>
                <a:schemeClr val="tx2"/>
              </a:solidFill>
              <a:latin typeface="Cambria" panose="02040503050406030204" pitchFamily="18" charset="0"/>
            </a:endParaRPr>
          </a:p>
          <a:p>
            <a:pPr marL="393192" lvl="1" indent="0" eaLnBrk="1" hangingPunct="1">
              <a:buNone/>
              <a:defRPr/>
            </a:pPr>
            <a:endParaRPr lang="en-US" sz="4000" dirty="0">
              <a:latin typeface="Cambria" panose="02040503050406030204" pitchFamily="18" charset="0"/>
              <a:cs typeface="Arial" panose="020B0604020202020204" pitchFamily="34" charset="0"/>
            </a:endParaRPr>
          </a:p>
          <a:p>
            <a:pPr lvl="1" eaLnBrk="1" hangingPunct="1">
              <a:defRPr/>
            </a:pPr>
            <a:endParaRPr lang="en-US" sz="2200" dirty="0"/>
          </a:p>
          <a:p>
            <a:pPr lvl="1" eaLnBrk="1" hangingPunct="1">
              <a:defRPr/>
            </a:pP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152400"/>
            <a:ext cx="8305800" cy="914400"/>
          </a:xfrm>
        </p:spPr>
        <p:txBody>
          <a:bodyPr>
            <a:norm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Tips</a:t>
            </a:r>
          </a:p>
        </p:txBody>
      </p:sp>
      <p:sp>
        <p:nvSpPr>
          <p:cNvPr id="27651" name="Content Placeholder 2"/>
          <p:cNvSpPr>
            <a:spLocks noGrp="1"/>
          </p:cNvSpPr>
          <p:nvPr>
            <p:ph idx="1"/>
          </p:nvPr>
        </p:nvSpPr>
        <p:spPr>
          <a:xfrm>
            <a:off x="1219200" y="1447800"/>
            <a:ext cx="7467600" cy="5410200"/>
          </a:xfrm>
        </p:spPr>
        <p:txBody>
          <a:bodyPr>
            <a:normAutofit/>
          </a:bodyPr>
          <a:lstStyle/>
          <a:p>
            <a:pPr eaLnBrk="1" hangingPunct="1">
              <a:buFont typeface="Wingdings 3" pitchFamily="18" charset="2"/>
              <a:buNone/>
              <a:defRPr/>
            </a:pPr>
            <a:endParaRPr lang="en-US" sz="1000" dirty="0">
              <a:latin typeface="Arial" panose="020B0604020202020204" pitchFamily="34" charset="0"/>
              <a:cs typeface="Arial" panose="020B0604020202020204" pitchFamily="34" charset="0"/>
            </a:endParaRPr>
          </a:p>
          <a:p>
            <a:r>
              <a:rPr lang="en-US" sz="3200" dirty="0">
                <a:solidFill>
                  <a:schemeClr val="tx2"/>
                </a:solidFill>
                <a:latin typeface="Cambria" panose="02040503050406030204" pitchFamily="18" charset="0"/>
              </a:rPr>
              <a:t>Think about what your interests are – do not choose classes based on what peers/others are doing</a:t>
            </a:r>
          </a:p>
          <a:p>
            <a:r>
              <a:rPr lang="en-US" sz="3200" dirty="0">
                <a:solidFill>
                  <a:schemeClr val="tx2"/>
                </a:solidFill>
                <a:latin typeface="Cambria" panose="02040503050406030204" pitchFamily="18" charset="0"/>
              </a:rPr>
              <a:t>Think about your academic workload plus extracurricular, athletic, job, and other responsibilities</a:t>
            </a:r>
          </a:p>
          <a:p>
            <a:r>
              <a:rPr lang="en-US" sz="3200" dirty="0">
                <a:solidFill>
                  <a:schemeClr val="tx2"/>
                </a:solidFill>
                <a:latin typeface="Cambria" panose="02040503050406030204" pitchFamily="18" charset="0"/>
                <a:cs typeface="Arial" panose="020B0604020202020204" pitchFamily="34" charset="0"/>
              </a:rPr>
              <a:t>Review college/university entrance requirements for schools in which you have an interest</a:t>
            </a:r>
          </a:p>
          <a:p>
            <a:endParaRPr lang="en-US" sz="3200" dirty="0">
              <a:solidFill>
                <a:schemeClr val="tx2"/>
              </a:solidFill>
              <a:latin typeface="Cambria" panose="02040503050406030204" pitchFamily="18" charset="0"/>
              <a:cs typeface="Arial" panose="020B0604020202020204" pitchFamily="34" charset="0"/>
            </a:endParaRPr>
          </a:p>
          <a:p>
            <a:pPr lvl="1" eaLnBrk="1" hangingPunct="1">
              <a:defRPr/>
            </a:pPr>
            <a:endParaRPr lang="en-US" sz="2200" dirty="0"/>
          </a:p>
          <a:p>
            <a:pPr lvl="1" eaLnBrk="1" hangingPunct="1">
              <a:defRPr/>
            </a:pPr>
            <a:endParaRPr lang="en-US" sz="1000" dirty="0"/>
          </a:p>
        </p:txBody>
      </p:sp>
    </p:spTree>
    <p:extLst>
      <p:ext uri="{BB962C8B-B14F-4D97-AF65-F5344CB8AC3E}">
        <p14:creationId xmlns:p14="http://schemas.microsoft.com/office/powerpoint/2010/main" val="2579185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152400"/>
            <a:ext cx="8305800" cy="914400"/>
          </a:xfrm>
        </p:spPr>
        <p:txBody>
          <a:bodyPr>
            <a:norm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Tips</a:t>
            </a:r>
          </a:p>
        </p:txBody>
      </p:sp>
      <p:sp>
        <p:nvSpPr>
          <p:cNvPr id="27651" name="Content Placeholder 2"/>
          <p:cNvSpPr>
            <a:spLocks noGrp="1"/>
          </p:cNvSpPr>
          <p:nvPr>
            <p:ph idx="1"/>
          </p:nvPr>
        </p:nvSpPr>
        <p:spPr>
          <a:xfrm>
            <a:off x="1219200" y="1447800"/>
            <a:ext cx="7467600" cy="4876800"/>
          </a:xfrm>
        </p:spPr>
        <p:txBody>
          <a:bodyPr>
            <a:normAutofit fontScale="92500"/>
          </a:bodyPr>
          <a:lstStyle/>
          <a:p>
            <a:pPr eaLnBrk="1" hangingPunct="1">
              <a:buFont typeface="Wingdings 3" pitchFamily="18" charset="2"/>
              <a:buNone/>
              <a:defRPr/>
            </a:pPr>
            <a:endParaRPr lang="en-US" sz="1000" dirty="0">
              <a:latin typeface="Arial" panose="020B0604020202020204" pitchFamily="34" charset="0"/>
              <a:cs typeface="Arial" panose="020B0604020202020204" pitchFamily="34" charset="0"/>
            </a:endParaRPr>
          </a:p>
          <a:p>
            <a:r>
              <a:rPr lang="en-US" sz="3200" b="1" dirty="0">
                <a:solidFill>
                  <a:schemeClr val="tx2"/>
                </a:solidFill>
                <a:latin typeface="Cambria" panose="02040503050406030204" pitchFamily="18" charset="0"/>
              </a:rPr>
              <a:t>Select </a:t>
            </a:r>
            <a:r>
              <a:rPr lang="en-US" sz="3200" b="1" u="sng" dirty="0">
                <a:solidFill>
                  <a:srgbClr val="00B0F0"/>
                </a:solidFill>
                <a:latin typeface="Cambria" panose="02040503050406030204" pitchFamily="18" charset="0"/>
              </a:rPr>
              <a:t>8 primary courses</a:t>
            </a:r>
            <a:r>
              <a:rPr lang="en-US" sz="3200" b="1" dirty="0">
                <a:solidFill>
                  <a:schemeClr val="tx2"/>
                </a:solidFill>
                <a:latin typeface="Cambria" panose="02040503050406030204" pitchFamily="18" charset="0"/>
              </a:rPr>
              <a:t> and </a:t>
            </a:r>
            <a:r>
              <a:rPr lang="en-US" sz="3200" b="1" u="sng" dirty="0">
                <a:solidFill>
                  <a:srgbClr val="00B0F0"/>
                </a:solidFill>
                <a:latin typeface="Cambria" panose="02040503050406030204" pitchFamily="18" charset="0"/>
              </a:rPr>
              <a:t>3 alternate courses</a:t>
            </a:r>
            <a:r>
              <a:rPr lang="en-US" sz="3200" b="1" dirty="0">
                <a:solidFill>
                  <a:schemeClr val="tx2"/>
                </a:solidFill>
                <a:latin typeface="Cambria" panose="02040503050406030204" pitchFamily="18" charset="0"/>
              </a:rPr>
              <a:t> for a </a:t>
            </a:r>
            <a:r>
              <a:rPr lang="en-US" sz="3200" b="1" u="sng" dirty="0">
                <a:solidFill>
                  <a:srgbClr val="00B0F0"/>
                </a:solidFill>
                <a:latin typeface="Cambria" panose="02040503050406030204" pitchFamily="18" charset="0"/>
              </a:rPr>
              <a:t>total of 11 choices</a:t>
            </a:r>
          </a:p>
          <a:p>
            <a:pPr lvl="1"/>
            <a:r>
              <a:rPr lang="en-US" sz="2800" dirty="0">
                <a:solidFill>
                  <a:schemeClr val="tx2"/>
                </a:solidFill>
                <a:latin typeface="Cambria" panose="02040503050406030204" pitchFamily="18" charset="0"/>
                <a:cs typeface="Arial" panose="020B0604020202020204" pitchFamily="34" charset="0"/>
              </a:rPr>
              <a:t>Include graduation requirement courses as primary choices</a:t>
            </a:r>
          </a:p>
          <a:p>
            <a:r>
              <a:rPr lang="en-US" sz="3200" b="1" u="sng" dirty="0">
                <a:solidFill>
                  <a:srgbClr val="FF0000"/>
                </a:solidFill>
                <a:latin typeface="Cambria" panose="02040503050406030204" pitchFamily="18" charset="0"/>
                <a:cs typeface="Arial" panose="020B0604020202020204" pitchFamily="34" charset="0"/>
              </a:rPr>
              <a:t>Be prepared to receive any combination of 8 classes from your 11 choices</a:t>
            </a:r>
            <a:r>
              <a:rPr lang="en-US" sz="3200" b="1" dirty="0">
                <a:solidFill>
                  <a:srgbClr val="FF0000"/>
                </a:solidFill>
                <a:latin typeface="Cambria" panose="02040503050406030204" pitchFamily="18" charset="0"/>
                <a:cs typeface="Arial" panose="020B0604020202020204" pitchFamily="34" charset="0"/>
              </a:rPr>
              <a:t>!</a:t>
            </a:r>
          </a:p>
          <a:p>
            <a:pPr lvl="1"/>
            <a:r>
              <a:rPr lang="en-US" sz="2600" dirty="0">
                <a:latin typeface="Cambria" panose="02040503050406030204" pitchFamily="18" charset="0"/>
                <a:cs typeface="Arial" panose="020B0604020202020204" pitchFamily="34" charset="0"/>
              </a:rPr>
              <a:t>There is no schedule change process – only a correction if there is an error.</a:t>
            </a:r>
          </a:p>
          <a:p>
            <a:pPr lvl="1" eaLnBrk="1" hangingPunct="1">
              <a:defRPr/>
            </a:pPr>
            <a:endParaRPr lang="en-US" sz="2200" dirty="0"/>
          </a:p>
          <a:p>
            <a:pPr lvl="1" eaLnBrk="1" hangingPunct="1">
              <a:defRPr/>
            </a:pPr>
            <a:endParaRPr lang="en-US" sz="1000" dirty="0"/>
          </a:p>
        </p:txBody>
      </p:sp>
    </p:spTree>
    <p:extLst>
      <p:ext uri="{BB962C8B-B14F-4D97-AF65-F5344CB8AC3E}">
        <p14:creationId xmlns:p14="http://schemas.microsoft.com/office/powerpoint/2010/main" val="340688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74638"/>
            <a:ext cx="7924800" cy="868362"/>
          </a:xfrm>
        </p:spPr>
        <p:txBody>
          <a:bodyPr/>
          <a:lstStyle/>
          <a:p>
            <a:r>
              <a:rPr lang="en-US" b="1" dirty="0">
                <a:latin typeface="Cambria" panose="02040503050406030204" pitchFamily="18" charset="0"/>
                <a:cs typeface="Arial" panose="020B0604020202020204" pitchFamily="34" charset="0"/>
              </a:rPr>
              <a:t>Course Registration Resources </a:t>
            </a:r>
          </a:p>
        </p:txBody>
      </p:sp>
      <p:sp>
        <p:nvSpPr>
          <p:cNvPr id="2" name="Content Placeholder 1"/>
          <p:cNvSpPr>
            <a:spLocks noGrp="1"/>
          </p:cNvSpPr>
          <p:nvPr>
            <p:ph idx="1"/>
          </p:nvPr>
        </p:nvSpPr>
        <p:spPr>
          <a:xfrm>
            <a:off x="762000" y="1295400"/>
            <a:ext cx="8229600" cy="5105400"/>
          </a:xfrm>
        </p:spPr>
        <p:txBody>
          <a:bodyPr>
            <a:normAutofit fontScale="92500" lnSpcReduction="10000"/>
          </a:bodyPr>
          <a:lstStyle/>
          <a:p>
            <a:pPr marL="0" indent="0">
              <a:buNone/>
            </a:pPr>
            <a:r>
              <a:rPr lang="en-US" sz="3000" dirty="0">
                <a:latin typeface="Cambria" panose="02040503050406030204" pitchFamily="18" charset="0"/>
                <a:cs typeface="Arial" panose="020B0604020202020204" pitchFamily="34" charset="0"/>
              </a:rPr>
              <a:t>Use link from PCHS webpage to get to</a:t>
            </a:r>
          </a:p>
          <a:p>
            <a:pPr marL="0" indent="0">
              <a:buNone/>
            </a:pPr>
            <a:r>
              <a:rPr lang="en-US" sz="3000" dirty="0">
                <a:latin typeface="Cambria" panose="02040503050406030204" pitchFamily="18" charset="0"/>
                <a:cs typeface="Arial" panose="020B0604020202020204" pitchFamily="34" charset="0"/>
              </a:rPr>
              <a:t>Student Services Weebly page:</a:t>
            </a:r>
          </a:p>
          <a:p>
            <a:pPr lvl="1"/>
            <a:r>
              <a:rPr lang="en-US" sz="2600" dirty="0">
                <a:latin typeface="Cambria" panose="02040503050406030204" pitchFamily="18" charset="0"/>
                <a:cs typeface="Arial" panose="020B0604020202020204" pitchFamily="34" charset="0"/>
              </a:rPr>
              <a:t>Course Information tab: </a:t>
            </a:r>
          </a:p>
          <a:p>
            <a:pPr lvl="2"/>
            <a:r>
              <a:rPr lang="en-US" sz="2400" dirty="0">
                <a:latin typeface="Cambria" panose="02040503050406030204" pitchFamily="18" charset="0"/>
                <a:cs typeface="Arial" panose="020B0604020202020204" pitchFamily="34" charset="0"/>
              </a:rPr>
              <a:t>Course selection sheets (9</a:t>
            </a:r>
            <a:r>
              <a:rPr lang="en-US" sz="2400" baseline="30000" dirty="0">
                <a:latin typeface="Cambria" panose="02040503050406030204" pitchFamily="18" charset="0"/>
                <a:cs typeface="Arial" panose="020B0604020202020204" pitchFamily="34" charset="0"/>
              </a:rPr>
              <a:t>th</a:t>
            </a:r>
            <a:r>
              <a:rPr lang="en-US" sz="2400" dirty="0">
                <a:latin typeface="Cambria" panose="02040503050406030204" pitchFamily="18" charset="0"/>
                <a:cs typeface="Arial" panose="020B0604020202020204" pitchFamily="34" charset="0"/>
              </a:rPr>
              <a:t> and 10</a:t>
            </a:r>
            <a:r>
              <a:rPr lang="en-US" sz="2400" baseline="30000" dirty="0">
                <a:latin typeface="Cambria" panose="02040503050406030204" pitchFamily="18" charset="0"/>
                <a:cs typeface="Arial" panose="020B0604020202020204" pitchFamily="34" charset="0"/>
              </a:rPr>
              <a:t>th </a:t>
            </a:r>
            <a:r>
              <a:rPr lang="en-US" sz="2400" dirty="0">
                <a:latin typeface="Cambria" panose="02040503050406030204" pitchFamily="18" charset="0"/>
                <a:cs typeface="Arial" panose="020B0604020202020204" pitchFamily="34" charset="0"/>
              </a:rPr>
              <a:t>- 12</a:t>
            </a:r>
            <a:r>
              <a:rPr lang="en-US" sz="2400" baseline="30000" dirty="0">
                <a:latin typeface="Cambria" panose="02040503050406030204" pitchFamily="18" charset="0"/>
                <a:cs typeface="Arial" panose="020B0604020202020204" pitchFamily="34" charset="0"/>
              </a:rPr>
              <a:t>th</a:t>
            </a:r>
            <a:r>
              <a:rPr lang="en-US" sz="2400" dirty="0">
                <a:latin typeface="Cambria" panose="02040503050406030204" pitchFamily="18" charset="0"/>
                <a:cs typeface="Arial" panose="020B0604020202020204" pitchFamily="34" charset="0"/>
              </a:rPr>
              <a:t>)</a:t>
            </a:r>
            <a:endParaRPr lang="en-US" sz="100" dirty="0">
              <a:latin typeface="Cambria" panose="02040503050406030204" pitchFamily="18" charset="0"/>
              <a:cs typeface="Arial" panose="020B0604020202020204" pitchFamily="34" charset="0"/>
            </a:endParaRPr>
          </a:p>
          <a:p>
            <a:pPr marL="393192" lvl="1" indent="0">
              <a:buNone/>
            </a:pPr>
            <a:endParaRPr lang="en-US" sz="300" dirty="0">
              <a:latin typeface="Cambria" panose="02040503050406030204" pitchFamily="18" charset="0"/>
              <a:cs typeface="Arial" panose="020B0604020202020204" pitchFamily="34" charset="0"/>
            </a:endParaRPr>
          </a:p>
          <a:p>
            <a:pPr lvl="2"/>
            <a:r>
              <a:rPr lang="en-US" sz="2400" dirty="0">
                <a:latin typeface="Cambria" panose="02040503050406030204" pitchFamily="18" charset="0"/>
                <a:cs typeface="Arial" panose="020B0604020202020204" pitchFamily="34" charset="0"/>
              </a:rPr>
              <a:t>CTE Pathways</a:t>
            </a:r>
          </a:p>
          <a:p>
            <a:pPr marL="393192" lvl="1" indent="0">
              <a:buNone/>
            </a:pPr>
            <a:endParaRPr lang="en-US" sz="300" dirty="0">
              <a:latin typeface="Cambria" panose="02040503050406030204" pitchFamily="18" charset="0"/>
              <a:cs typeface="Arial" panose="020B0604020202020204" pitchFamily="34" charset="0"/>
            </a:endParaRPr>
          </a:p>
          <a:p>
            <a:pPr lvl="1"/>
            <a:r>
              <a:rPr lang="en-US" sz="2600" dirty="0">
                <a:latin typeface="Cambria" panose="02040503050406030204" pitchFamily="18" charset="0"/>
                <a:cs typeface="Arial" panose="020B0604020202020204" pitchFamily="34" charset="0"/>
              </a:rPr>
              <a:t>Wake Tech Community College Information </a:t>
            </a:r>
          </a:p>
          <a:p>
            <a:pPr lvl="2"/>
            <a:r>
              <a:rPr lang="en-US" sz="2600" dirty="0">
                <a:latin typeface="Cambria" panose="02040503050406030204" pitchFamily="18" charset="0"/>
                <a:cs typeface="Arial" panose="020B0604020202020204" pitchFamily="34" charset="0"/>
              </a:rPr>
              <a:t>Career and College Promise</a:t>
            </a:r>
          </a:p>
          <a:p>
            <a:pPr marL="630936" lvl="2" indent="0">
              <a:buNone/>
            </a:pPr>
            <a:endParaRPr lang="en-US" sz="300" dirty="0">
              <a:latin typeface="Cambria" panose="02040503050406030204" pitchFamily="18" charset="0"/>
              <a:cs typeface="Arial" panose="020B0604020202020204" pitchFamily="34" charset="0"/>
            </a:endParaRPr>
          </a:p>
          <a:p>
            <a:pPr lvl="1"/>
            <a:r>
              <a:rPr lang="en-US" sz="2600" i="1" dirty="0">
                <a:latin typeface="Cambria" panose="02040503050406030204" pitchFamily="18" charset="0"/>
                <a:cs typeface="Arial" panose="020B0604020202020204" pitchFamily="34" charset="0"/>
              </a:rPr>
              <a:t>WCPSS High School Program Planning Guide</a:t>
            </a:r>
          </a:p>
          <a:p>
            <a:pPr lvl="2"/>
            <a:r>
              <a:rPr lang="en-US" sz="2600" dirty="0">
                <a:latin typeface="Cambria" panose="02040503050406030204" pitchFamily="18" charset="0"/>
                <a:cs typeface="Arial" panose="020B0604020202020204" pitchFamily="34" charset="0"/>
              </a:rPr>
              <a:t>Course description and prerequisite information</a:t>
            </a:r>
          </a:p>
          <a:p>
            <a:pPr lvl="2">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74638"/>
            <a:ext cx="7924800" cy="868362"/>
          </a:xfrm>
        </p:spPr>
        <p:txBody>
          <a:bodyPr>
            <a:normAutofit fontScale="90000"/>
          </a:bodyPr>
          <a:lstStyle/>
          <a:p>
            <a:r>
              <a:rPr lang="en-US" b="1" dirty="0">
                <a:latin typeface="Cambria" panose="02040503050406030204" pitchFamily="18" charset="0"/>
                <a:cs typeface="Arial" panose="020B0604020202020204" pitchFamily="34" charset="0"/>
              </a:rPr>
              <a:t>Graduation Requirements</a:t>
            </a:r>
            <a:br>
              <a:rPr lang="en-US" b="1" dirty="0">
                <a:latin typeface="Cambria" panose="02040503050406030204" pitchFamily="18" charset="0"/>
                <a:cs typeface="Arial" panose="020B0604020202020204" pitchFamily="34" charset="0"/>
              </a:rPr>
            </a:br>
            <a:r>
              <a:rPr lang="en-US" b="1" dirty="0">
                <a:latin typeface="Cambria" panose="02040503050406030204" pitchFamily="18" charset="0"/>
                <a:cs typeface="Arial" panose="020B0604020202020204" pitchFamily="34" charset="0"/>
              </a:rPr>
              <a:t>Classes entering </a:t>
            </a:r>
            <a:r>
              <a:rPr lang="en-US" b="1" u="sng" dirty="0">
                <a:latin typeface="Cambria" panose="02040503050406030204" pitchFamily="18" charset="0"/>
                <a:cs typeface="Arial" panose="020B0604020202020204" pitchFamily="34" charset="0"/>
              </a:rPr>
              <a:t>prior to 2020 </a:t>
            </a:r>
          </a:p>
        </p:txBody>
      </p:sp>
      <p:sp>
        <p:nvSpPr>
          <p:cNvPr id="2" name="Content Placeholder 1"/>
          <p:cNvSpPr>
            <a:spLocks noGrp="1"/>
          </p:cNvSpPr>
          <p:nvPr>
            <p:ph idx="1"/>
          </p:nvPr>
        </p:nvSpPr>
        <p:spPr>
          <a:xfrm>
            <a:off x="762000" y="1295400"/>
            <a:ext cx="8229600" cy="5105400"/>
          </a:xfrm>
        </p:spPr>
        <p:txBody>
          <a:bodyPr>
            <a:normAutofit fontScale="77500" lnSpcReduction="20000"/>
          </a:bodyPr>
          <a:lstStyle/>
          <a:p>
            <a:pPr lvl="2"/>
            <a:r>
              <a:rPr lang="en-US" sz="2800" dirty="0">
                <a:latin typeface="Cambria" panose="02040503050406030204" pitchFamily="18" charset="0"/>
              </a:rPr>
              <a:t>4 credits: English</a:t>
            </a:r>
          </a:p>
          <a:p>
            <a:pPr lvl="3"/>
            <a:r>
              <a:rPr lang="en-US" sz="2600" dirty="0">
                <a:latin typeface="Cambria" panose="02040503050406030204" pitchFamily="18" charset="0"/>
              </a:rPr>
              <a:t>I, II, III, IV</a:t>
            </a:r>
          </a:p>
          <a:p>
            <a:pPr lvl="2"/>
            <a:r>
              <a:rPr lang="en-US" sz="2800" dirty="0">
                <a:latin typeface="Cambria" panose="02040503050406030204" pitchFamily="18" charset="0"/>
              </a:rPr>
              <a:t>4 credits: Math</a:t>
            </a:r>
          </a:p>
          <a:p>
            <a:pPr lvl="3"/>
            <a:r>
              <a:rPr lang="en-US" sz="2600" dirty="0">
                <a:latin typeface="Cambria" panose="02040503050406030204" pitchFamily="18" charset="0"/>
              </a:rPr>
              <a:t>I, II, III, 4</a:t>
            </a:r>
            <a:r>
              <a:rPr lang="en-US" sz="2600" baseline="30000" dirty="0">
                <a:latin typeface="Cambria" panose="02040503050406030204" pitchFamily="18" charset="0"/>
              </a:rPr>
              <a:t>th</a:t>
            </a:r>
            <a:r>
              <a:rPr lang="en-US" sz="2600" dirty="0">
                <a:latin typeface="Cambria" panose="02040503050406030204" pitchFamily="18" charset="0"/>
              </a:rPr>
              <a:t> Math</a:t>
            </a:r>
          </a:p>
          <a:p>
            <a:pPr lvl="2"/>
            <a:r>
              <a:rPr lang="en-US" sz="2800" dirty="0">
                <a:latin typeface="Cambria" panose="02040503050406030204" pitchFamily="18" charset="0"/>
              </a:rPr>
              <a:t>4 credits: Social Studies</a:t>
            </a:r>
          </a:p>
          <a:p>
            <a:pPr lvl="3"/>
            <a:r>
              <a:rPr lang="en-US" sz="2600" dirty="0">
                <a:latin typeface="Cambria" panose="02040503050406030204" pitchFamily="18" charset="0"/>
              </a:rPr>
              <a:t>World History, American I, American II, Civic Literacy or AP Government and Politics, </a:t>
            </a:r>
          </a:p>
          <a:p>
            <a:pPr lvl="3"/>
            <a:r>
              <a:rPr lang="en-US" sz="2600" dirty="0">
                <a:latin typeface="Cambria" panose="02040503050406030204" pitchFamily="18" charset="0"/>
              </a:rPr>
              <a:t>World History, APUSH, SS Elective; Civic Literacy or AP Government and Politics</a:t>
            </a:r>
          </a:p>
          <a:p>
            <a:pPr lvl="2"/>
            <a:r>
              <a:rPr lang="en-US" sz="2800" dirty="0">
                <a:latin typeface="Cambria" panose="02040503050406030204" pitchFamily="18" charset="0"/>
              </a:rPr>
              <a:t>3 credits: Science </a:t>
            </a:r>
          </a:p>
          <a:p>
            <a:pPr lvl="3"/>
            <a:r>
              <a:rPr lang="en-US" sz="2600" dirty="0">
                <a:latin typeface="Cambria" panose="02040503050406030204" pitchFamily="18" charset="0"/>
              </a:rPr>
              <a:t>Earth, Biology, Physical (Chemistry, Physics, Physical)</a:t>
            </a:r>
          </a:p>
          <a:p>
            <a:pPr lvl="2"/>
            <a:r>
              <a:rPr lang="en-US" sz="2800" dirty="0">
                <a:latin typeface="Cambria" panose="02040503050406030204" pitchFamily="18" charset="0"/>
              </a:rPr>
              <a:t>1 credit: Healthful Living</a:t>
            </a:r>
          </a:p>
          <a:p>
            <a:pPr lvl="2"/>
            <a:r>
              <a:rPr lang="en-US" sz="2800" dirty="0">
                <a:latin typeface="Cambria" panose="02040503050406030204" pitchFamily="18" charset="0"/>
              </a:rPr>
              <a:t>10 elective credits – including 2 World Language or 2 CTE or 2 Arts or a combination of the two</a:t>
            </a:r>
          </a:p>
        </p:txBody>
      </p:sp>
    </p:spTree>
    <p:extLst>
      <p:ext uri="{BB962C8B-B14F-4D97-AF65-F5344CB8AC3E}">
        <p14:creationId xmlns:p14="http://schemas.microsoft.com/office/powerpoint/2010/main" val="2225762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74638"/>
            <a:ext cx="7924800" cy="868362"/>
          </a:xfrm>
        </p:spPr>
        <p:txBody>
          <a:bodyPr>
            <a:normAutofit fontScale="90000"/>
          </a:bodyPr>
          <a:lstStyle/>
          <a:p>
            <a:r>
              <a:rPr lang="en-US" b="1" dirty="0">
                <a:latin typeface="Cambria" panose="02040503050406030204" pitchFamily="18" charset="0"/>
                <a:cs typeface="Arial" panose="020B0604020202020204" pitchFamily="34" charset="0"/>
              </a:rPr>
              <a:t>Graduation Requirements</a:t>
            </a:r>
            <a:br>
              <a:rPr lang="en-US" b="1" dirty="0">
                <a:latin typeface="Cambria" panose="02040503050406030204" pitchFamily="18" charset="0"/>
                <a:cs typeface="Arial" panose="020B0604020202020204" pitchFamily="34" charset="0"/>
              </a:rPr>
            </a:br>
            <a:r>
              <a:rPr lang="en-US" b="1" dirty="0">
                <a:latin typeface="Cambria" panose="02040503050406030204" pitchFamily="18" charset="0"/>
                <a:cs typeface="Arial" panose="020B0604020202020204" pitchFamily="34" charset="0"/>
              </a:rPr>
              <a:t>Classes entering </a:t>
            </a:r>
            <a:r>
              <a:rPr lang="en-US" b="1" u="sng" dirty="0">
                <a:latin typeface="Cambria" panose="02040503050406030204" pitchFamily="18" charset="0"/>
                <a:cs typeface="Arial" panose="020B0604020202020204" pitchFamily="34" charset="0"/>
              </a:rPr>
              <a:t>Aug 2020 or after </a:t>
            </a:r>
          </a:p>
        </p:txBody>
      </p:sp>
      <p:sp>
        <p:nvSpPr>
          <p:cNvPr id="2" name="Content Placeholder 1"/>
          <p:cNvSpPr>
            <a:spLocks noGrp="1"/>
          </p:cNvSpPr>
          <p:nvPr>
            <p:ph idx="1"/>
          </p:nvPr>
        </p:nvSpPr>
        <p:spPr>
          <a:xfrm>
            <a:off x="762000" y="1295400"/>
            <a:ext cx="8229600" cy="5105400"/>
          </a:xfrm>
        </p:spPr>
        <p:txBody>
          <a:bodyPr>
            <a:normAutofit fontScale="77500" lnSpcReduction="20000"/>
          </a:bodyPr>
          <a:lstStyle/>
          <a:p>
            <a:pPr lvl="2"/>
            <a:r>
              <a:rPr lang="en-US" sz="2800" dirty="0">
                <a:latin typeface="Cambria" panose="02040503050406030204" pitchFamily="18" charset="0"/>
              </a:rPr>
              <a:t>4 credits: English</a:t>
            </a:r>
          </a:p>
          <a:p>
            <a:pPr lvl="3"/>
            <a:r>
              <a:rPr lang="en-US" sz="2600" dirty="0">
                <a:latin typeface="Cambria" panose="02040503050406030204" pitchFamily="18" charset="0"/>
              </a:rPr>
              <a:t>I, II, III, IV</a:t>
            </a:r>
          </a:p>
          <a:p>
            <a:pPr lvl="2"/>
            <a:r>
              <a:rPr lang="en-US" sz="2800" dirty="0">
                <a:latin typeface="Cambria" panose="02040503050406030204" pitchFamily="18" charset="0"/>
              </a:rPr>
              <a:t>4 credits: Math</a:t>
            </a:r>
          </a:p>
          <a:p>
            <a:pPr lvl="3"/>
            <a:r>
              <a:rPr lang="en-US" sz="2600" dirty="0">
                <a:latin typeface="Cambria" panose="02040503050406030204" pitchFamily="18" charset="0"/>
              </a:rPr>
              <a:t>I, II, III, 4</a:t>
            </a:r>
            <a:r>
              <a:rPr lang="en-US" sz="2600" baseline="30000" dirty="0">
                <a:latin typeface="Cambria" panose="02040503050406030204" pitchFamily="18" charset="0"/>
              </a:rPr>
              <a:t>th</a:t>
            </a:r>
            <a:r>
              <a:rPr lang="en-US" sz="2600" dirty="0">
                <a:latin typeface="Cambria" panose="02040503050406030204" pitchFamily="18" charset="0"/>
              </a:rPr>
              <a:t> Math</a:t>
            </a:r>
          </a:p>
          <a:p>
            <a:pPr lvl="2"/>
            <a:r>
              <a:rPr lang="en-US" sz="2800" dirty="0">
                <a:latin typeface="Cambria" panose="02040503050406030204" pitchFamily="18" charset="0"/>
              </a:rPr>
              <a:t>4 credits: Social Studies</a:t>
            </a:r>
          </a:p>
          <a:p>
            <a:pPr lvl="3"/>
            <a:r>
              <a:rPr lang="en-US" sz="2600" dirty="0">
                <a:latin typeface="Cambria" panose="02040503050406030204" pitchFamily="18" charset="0"/>
              </a:rPr>
              <a:t>World History, Civic Literacy or AP Government and Politics, American History, Econ/Pers Finance  </a:t>
            </a:r>
            <a:r>
              <a:rPr lang="en-US" sz="2600" i="1" dirty="0">
                <a:latin typeface="Cambria" panose="02040503050406030204" pitchFamily="18" charset="0"/>
              </a:rPr>
              <a:t>or</a:t>
            </a:r>
            <a:endParaRPr lang="en-US" sz="2600" dirty="0">
              <a:latin typeface="Cambria" panose="02040503050406030204" pitchFamily="18" charset="0"/>
            </a:endParaRPr>
          </a:p>
          <a:p>
            <a:pPr lvl="3"/>
            <a:r>
              <a:rPr lang="en-US" sz="2600" dirty="0">
                <a:latin typeface="Cambria" panose="02040503050406030204" pitchFamily="18" charset="0"/>
              </a:rPr>
              <a:t>World History, Civic Literacy or AP Government and Politics, APUSH, Econ/Pers Finance</a:t>
            </a:r>
          </a:p>
          <a:p>
            <a:pPr lvl="2"/>
            <a:r>
              <a:rPr lang="en-US" sz="2800" dirty="0">
                <a:latin typeface="Cambria" panose="02040503050406030204" pitchFamily="18" charset="0"/>
              </a:rPr>
              <a:t>3 credits: Science </a:t>
            </a:r>
          </a:p>
          <a:p>
            <a:pPr lvl="3"/>
            <a:r>
              <a:rPr lang="en-US" sz="2600" dirty="0">
                <a:latin typeface="Cambria" panose="02040503050406030204" pitchFamily="18" charset="0"/>
              </a:rPr>
              <a:t>Earth, Biology, Physical (Chemistry, Physics, Physical)</a:t>
            </a:r>
          </a:p>
          <a:p>
            <a:pPr lvl="2"/>
            <a:r>
              <a:rPr lang="en-US" sz="2800" dirty="0">
                <a:latin typeface="Cambria" panose="02040503050406030204" pitchFamily="18" charset="0"/>
              </a:rPr>
              <a:t>1 credit: Healthful Living</a:t>
            </a:r>
          </a:p>
          <a:p>
            <a:pPr lvl="2"/>
            <a:r>
              <a:rPr lang="en-US" sz="2800" dirty="0">
                <a:latin typeface="Cambria" panose="02040503050406030204" pitchFamily="18" charset="0"/>
              </a:rPr>
              <a:t>10 elective credits – including 2 World Language or 2 CTE or 2 Arts or a combination of the two</a:t>
            </a:r>
          </a:p>
        </p:txBody>
      </p:sp>
    </p:spTree>
    <p:extLst>
      <p:ext uri="{BB962C8B-B14F-4D97-AF65-F5344CB8AC3E}">
        <p14:creationId xmlns:p14="http://schemas.microsoft.com/office/powerpoint/2010/main" val="2919053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74638"/>
            <a:ext cx="7924800" cy="868362"/>
          </a:xfrm>
        </p:spPr>
        <p:txBody>
          <a:bodyPr/>
          <a:lstStyle/>
          <a:p>
            <a:r>
              <a:rPr lang="en-US" b="1" dirty="0">
                <a:latin typeface="Cambria" panose="02040503050406030204" pitchFamily="18" charset="0"/>
                <a:cs typeface="Arial" panose="020B0604020202020204" pitchFamily="34" charset="0"/>
              </a:rPr>
              <a:t>CTE Pathways </a:t>
            </a:r>
          </a:p>
        </p:txBody>
      </p:sp>
      <p:sp>
        <p:nvSpPr>
          <p:cNvPr id="2" name="Content Placeholder 1"/>
          <p:cNvSpPr>
            <a:spLocks noGrp="1"/>
          </p:cNvSpPr>
          <p:nvPr>
            <p:ph idx="1"/>
          </p:nvPr>
        </p:nvSpPr>
        <p:spPr>
          <a:xfrm>
            <a:off x="762000" y="1295400"/>
            <a:ext cx="8229600" cy="5105400"/>
          </a:xfrm>
        </p:spPr>
        <p:txBody>
          <a:bodyPr>
            <a:normAutofit fontScale="92500"/>
          </a:bodyPr>
          <a:lstStyle/>
          <a:p>
            <a:r>
              <a:rPr lang="en-US" sz="3000" dirty="0">
                <a:latin typeface="Cambria" panose="02040503050406030204" pitchFamily="18" charset="0"/>
                <a:cs typeface="Arial" panose="020B0604020202020204" pitchFamily="34" charset="0"/>
              </a:rPr>
              <a:t>There are several CTE Career Pathways that contain specific courses in them – these provide connection and cohesion</a:t>
            </a:r>
          </a:p>
          <a:p>
            <a:r>
              <a:rPr lang="en-US" sz="3000" dirty="0">
                <a:latin typeface="Cambria" panose="02040503050406030204" pitchFamily="18" charset="0"/>
                <a:cs typeface="Arial" panose="020B0604020202020204" pitchFamily="34" charset="0"/>
              </a:rPr>
              <a:t>If you complete Prerequisite Level 1 course and the Concentrator Level 2 course, you are eligible to take the ACT </a:t>
            </a:r>
            <a:r>
              <a:rPr lang="en-US" sz="3000" dirty="0" err="1">
                <a:latin typeface="Cambria" panose="02040503050406030204" pitchFamily="18" charset="0"/>
                <a:cs typeface="Arial" panose="020B0604020202020204" pitchFamily="34" charset="0"/>
              </a:rPr>
              <a:t>WorkKeys</a:t>
            </a:r>
            <a:r>
              <a:rPr lang="en-US" sz="3000" dirty="0">
                <a:latin typeface="Cambria" panose="02040503050406030204" pitchFamily="18" charset="0"/>
                <a:cs typeface="Arial" panose="020B0604020202020204" pitchFamily="34" charset="0"/>
              </a:rPr>
              <a:t> exam as a Senior which provides career readiness credentials</a:t>
            </a:r>
          </a:p>
          <a:p>
            <a:pPr lvl="1"/>
            <a:r>
              <a:rPr lang="en-US" sz="2600" dirty="0">
                <a:latin typeface="Cambria" panose="02040503050406030204" pitchFamily="18" charset="0"/>
                <a:cs typeface="Arial" panose="020B0604020202020204" pitchFamily="34" charset="0"/>
              </a:rPr>
              <a:t>There are also supplemental employability skills classes.</a:t>
            </a:r>
          </a:p>
          <a:p>
            <a:pPr lvl="1"/>
            <a:r>
              <a:rPr lang="en-US" sz="2600" dirty="0">
                <a:latin typeface="Cambria" panose="02040503050406030204" pitchFamily="18" charset="0"/>
                <a:cs typeface="Arial" panose="020B0604020202020204" pitchFamily="34" charset="0"/>
              </a:rPr>
              <a:t>See the full list of pathways on the chart linked from the course selection sheet.</a:t>
            </a:r>
          </a:p>
        </p:txBody>
      </p:sp>
    </p:spTree>
    <p:extLst>
      <p:ext uri="{BB962C8B-B14F-4D97-AF65-F5344CB8AC3E}">
        <p14:creationId xmlns:p14="http://schemas.microsoft.com/office/powerpoint/2010/main" val="417033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274638"/>
            <a:ext cx="8229600" cy="868362"/>
          </a:xfrm>
        </p:spPr>
        <p:txBody>
          <a:bodyPr>
            <a:normAutofit/>
          </a:bodyPr>
          <a:lstStyle/>
          <a:p>
            <a:pPr>
              <a:defRPr/>
            </a:pPr>
            <a:r>
              <a:rPr lang="en-US" sz="3700" b="1" dirty="0">
                <a:latin typeface="Cambria" panose="02040503050406030204" pitchFamily="18" charset="0"/>
                <a:cs typeface="Arial" panose="020B0604020202020204" pitchFamily="34" charset="0"/>
              </a:rPr>
              <a:t>What about AP courses?</a:t>
            </a:r>
          </a:p>
        </p:txBody>
      </p:sp>
      <p:sp>
        <p:nvSpPr>
          <p:cNvPr id="37890" name="Rectangle 3"/>
          <p:cNvSpPr>
            <a:spLocks noGrp="1" noChangeArrowheads="1"/>
          </p:cNvSpPr>
          <p:nvPr>
            <p:ph idx="1"/>
          </p:nvPr>
        </p:nvSpPr>
        <p:spPr>
          <a:xfrm>
            <a:off x="838200" y="1143000"/>
            <a:ext cx="8001000" cy="5181600"/>
          </a:xfrm>
        </p:spPr>
        <p:txBody>
          <a:bodyPr>
            <a:normAutofit/>
          </a:bodyPr>
          <a:lstStyle/>
          <a:p>
            <a:r>
              <a:rPr lang="en-US" dirty="0">
                <a:latin typeface="Cambria" panose="02040503050406030204" pitchFamily="18" charset="0"/>
                <a:cs typeface="Arial" panose="020B0604020202020204" pitchFamily="34" charset="0"/>
              </a:rPr>
              <a:t>Advanced Placement (AP) = College level</a:t>
            </a:r>
          </a:p>
          <a:p>
            <a:pPr lvl="1"/>
            <a:r>
              <a:rPr lang="en-US" dirty="0">
                <a:latin typeface="Cambria" panose="02040503050406030204" pitchFamily="18" charset="0"/>
                <a:cs typeface="Arial" panose="020B0604020202020204" pitchFamily="34" charset="0"/>
              </a:rPr>
              <a:t>AP exam to earn college credit (based on university)</a:t>
            </a:r>
          </a:p>
          <a:p>
            <a:pPr lvl="1"/>
            <a:r>
              <a:rPr lang="en-US" dirty="0">
                <a:latin typeface="Cambria" panose="02040503050406030204" pitchFamily="18" charset="0"/>
                <a:cs typeface="Arial" panose="020B0604020202020204" pitchFamily="34" charset="0"/>
              </a:rPr>
              <a:t>One additional GPA quality point</a:t>
            </a:r>
          </a:p>
          <a:p>
            <a:endParaRPr lang="en-US" sz="800" dirty="0">
              <a:latin typeface="Cambria" panose="02040503050406030204" pitchFamily="18" charset="0"/>
              <a:cs typeface="Arial" panose="020B0604020202020204" pitchFamily="34" charset="0"/>
            </a:endParaRPr>
          </a:p>
          <a:p>
            <a:r>
              <a:rPr lang="en-US" dirty="0">
                <a:latin typeface="Cambria" panose="02040503050406030204" pitchFamily="18" charset="0"/>
                <a:cs typeface="Arial" panose="020B0604020202020204" pitchFamily="34" charset="0"/>
              </a:rPr>
              <a:t>Select AP courses for the right reasons</a:t>
            </a:r>
          </a:p>
          <a:p>
            <a:pPr lvl="1"/>
            <a:r>
              <a:rPr lang="en-US" dirty="0">
                <a:latin typeface="Cambria" panose="02040503050406030204" pitchFamily="18" charset="0"/>
                <a:cs typeface="Arial" panose="020B0604020202020204" pitchFamily="34" charset="0"/>
              </a:rPr>
              <a:t>Interest and strength in the academic area</a:t>
            </a:r>
          </a:p>
          <a:p>
            <a:pPr lvl="1"/>
            <a:r>
              <a:rPr lang="en-US" dirty="0">
                <a:latin typeface="Cambria" panose="02040503050406030204" pitchFamily="18" charset="0"/>
                <a:cs typeface="Arial" panose="020B0604020202020204" pitchFamily="34" charset="0"/>
              </a:rPr>
              <a:t>Aligns with individual and career goals</a:t>
            </a:r>
          </a:p>
          <a:p>
            <a:pPr lvl="1"/>
            <a:r>
              <a:rPr lang="en-US" dirty="0">
                <a:latin typeface="Cambria" panose="02040503050406030204" pitchFamily="18" charset="0"/>
                <a:cs typeface="Arial" panose="020B0604020202020204" pitchFamily="34" charset="0"/>
              </a:rPr>
              <a:t>Capable of increased academic rigor (quality of work, work ethic, attendance)</a:t>
            </a:r>
          </a:p>
          <a:p>
            <a:pPr marL="393192" lvl="1" indent="0">
              <a:buNone/>
            </a:pPr>
            <a:endParaRPr lang="en-US" sz="800" dirty="0">
              <a:latin typeface="Cambria" panose="02040503050406030204" pitchFamily="18" charset="0"/>
              <a:cs typeface="Arial" panose="020B0604020202020204" pitchFamily="34" charset="0"/>
            </a:endParaRPr>
          </a:p>
          <a:p>
            <a:r>
              <a:rPr lang="en-US" dirty="0">
                <a:latin typeface="Cambria" panose="02040503050406030204" pitchFamily="18" charset="0"/>
                <a:cs typeface="Arial" panose="020B0604020202020204" pitchFamily="34" charset="0"/>
              </a:rPr>
              <a:t>Balance course work with other responsibilities</a:t>
            </a:r>
          </a:p>
          <a:p>
            <a:pPr lvl="1">
              <a:buNone/>
            </a:pPr>
            <a:r>
              <a:rPr lang="en-US" dirty="0">
                <a:latin typeface="Cambria" panose="02040503050406030204" pitchFamily="18" charset="0"/>
                <a:cs typeface="Arial" panose="020B0604020202020204" pitchFamily="34" charset="0"/>
              </a:rPr>
              <a:t>	Extra-curricular activities, course load, work, etc. </a:t>
            </a:r>
            <a:endParaRPr lang="en-US" dirty="0">
              <a:latin typeface="Cambria" panose="020405030504060302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bwMode="auto">
          <a:xfrm>
            <a:off x="1676400" y="228600"/>
            <a:ext cx="6248400" cy="914400"/>
          </a:xfrm>
        </p:spPr>
        <p:txBody>
          <a:bodyPr wrap="square" lIns="0" tIns="45720" rIns="0" bIns="0" numCol="1" anchor="b" anchorCtr="0" compatLnSpc="1">
            <a:prstTxWarp prst="textNoShape">
              <a:avLst/>
            </a:prstTxWarp>
            <a:normAutofit/>
          </a:bodyPr>
          <a:lstStyle/>
          <a:p>
            <a:pPr>
              <a:defRPr/>
            </a:pPr>
            <a:r>
              <a:rPr lang="en-US" sz="3700" b="1" dirty="0">
                <a:effectLst/>
                <a:latin typeface="Cambria" panose="02040503050406030204" pitchFamily="18" charset="0"/>
                <a:cs typeface="Arial" panose="020B0604020202020204" pitchFamily="34" charset="0"/>
              </a:rPr>
              <a:t>More about AP cou</a:t>
            </a:r>
            <a:r>
              <a:rPr lang="en-US" sz="3700" b="1" dirty="0">
                <a:effectLst/>
                <a:latin typeface="Cambria" panose="02040503050406030204" pitchFamily="18" charset="0"/>
              </a:rPr>
              <a:t>rses… </a:t>
            </a:r>
          </a:p>
        </p:txBody>
      </p:sp>
      <p:sp>
        <p:nvSpPr>
          <p:cNvPr id="38915" name="Content Placeholder 2"/>
          <p:cNvSpPr>
            <a:spLocks noGrp="1"/>
          </p:cNvSpPr>
          <p:nvPr>
            <p:ph idx="4294967295"/>
          </p:nvPr>
        </p:nvSpPr>
        <p:spPr>
          <a:xfrm>
            <a:off x="925217" y="1600200"/>
            <a:ext cx="7162800" cy="5440363"/>
          </a:xfrm>
        </p:spPr>
        <p:txBody>
          <a:bodyPr>
            <a:normAutofit/>
          </a:bodyPr>
          <a:lstStyle/>
          <a:p>
            <a:pPr marL="273050" indent="-273050">
              <a:lnSpc>
                <a:spcPct val="90000"/>
              </a:lnSpc>
            </a:pPr>
            <a:r>
              <a:rPr lang="en-US" sz="2600" dirty="0">
                <a:latin typeface="Cambria" panose="02040503050406030204" pitchFamily="18" charset="0"/>
                <a:cs typeface="Arial" panose="020B0604020202020204" pitchFamily="34" charset="0"/>
              </a:rPr>
              <a:t>View course descriptions and overviews on </a:t>
            </a:r>
          </a:p>
          <a:p>
            <a:pPr marL="273050" indent="-273050">
              <a:lnSpc>
                <a:spcPct val="90000"/>
              </a:lnSpc>
              <a:buNone/>
            </a:pPr>
            <a:r>
              <a:rPr lang="en-US" sz="2600" dirty="0">
                <a:latin typeface="Cambria" panose="02040503050406030204" pitchFamily="18" charset="0"/>
                <a:cs typeface="Arial" panose="020B0604020202020204" pitchFamily="34" charset="0"/>
              </a:rPr>
              <a:t>	</a:t>
            </a:r>
            <a:r>
              <a:rPr lang="en-US" sz="2600" dirty="0">
                <a:latin typeface="Cambria" panose="02040503050406030204" pitchFamily="18" charset="0"/>
                <a:cs typeface="Arial" panose="020B0604020202020204" pitchFamily="34" charset="0"/>
                <a:hlinkClick r:id="rId3"/>
              </a:rPr>
              <a:t>www.collegeboard.org</a:t>
            </a:r>
            <a:endParaRPr lang="en-US" sz="2600" dirty="0">
              <a:latin typeface="Cambria" panose="02040503050406030204" pitchFamily="18" charset="0"/>
              <a:cs typeface="Arial" panose="020B0604020202020204" pitchFamily="34" charset="0"/>
            </a:endParaRPr>
          </a:p>
          <a:p>
            <a:pPr marL="273050" indent="-273050">
              <a:lnSpc>
                <a:spcPct val="90000"/>
              </a:lnSpc>
              <a:buNone/>
            </a:pPr>
            <a:endParaRPr lang="en-US" sz="2600" dirty="0">
              <a:latin typeface="Cambria" panose="02040503050406030204" pitchFamily="18" charset="0"/>
              <a:cs typeface="Arial" panose="020B0604020202020204" pitchFamily="34" charset="0"/>
            </a:endParaRPr>
          </a:p>
          <a:p>
            <a:pPr marL="273050" indent="-273050">
              <a:lnSpc>
                <a:spcPct val="90000"/>
              </a:lnSpc>
            </a:pPr>
            <a:r>
              <a:rPr lang="en-US" sz="2600" dirty="0">
                <a:latin typeface="Cambria" panose="02040503050406030204" pitchFamily="18" charset="0"/>
                <a:cs typeface="Arial" panose="020B0604020202020204" pitchFamily="34" charset="0"/>
              </a:rPr>
              <a:t>Many AP courses have “Recommended Summer Assignments”</a:t>
            </a:r>
          </a:p>
          <a:p>
            <a:pPr marL="400050" lvl="1" indent="0">
              <a:lnSpc>
                <a:spcPct val="90000"/>
              </a:lnSpc>
              <a:buNone/>
            </a:pPr>
            <a:endParaRPr lang="en-US" sz="2600" dirty="0">
              <a:latin typeface="Cambria" panose="02040503050406030204" pitchFamily="18" charset="0"/>
              <a:cs typeface="Arial" panose="020B0604020202020204" pitchFamily="34" charset="0"/>
            </a:endParaRPr>
          </a:p>
          <a:p>
            <a:pPr marL="273050" indent="-273050">
              <a:lnSpc>
                <a:spcPct val="90000"/>
              </a:lnSpc>
            </a:pPr>
            <a:r>
              <a:rPr lang="en-US" sz="2600" dirty="0">
                <a:latin typeface="Cambria" panose="02040503050406030204" pitchFamily="18" charset="0"/>
                <a:cs typeface="Arial" panose="020B0604020202020204" pitchFamily="34" charset="0"/>
              </a:rPr>
              <a:t>Students are encouraged to take the AP Exam</a:t>
            </a:r>
            <a:r>
              <a:rPr lang="en-US" sz="2200" dirty="0">
                <a:latin typeface="Cambria" panose="02040503050406030204" pitchFamily="18" charset="0"/>
                <a:cs typeface="Arial" panose="020B0604020202020204" pitchFamily="34" charset="0"/>
              </a:rPr>
              <a:t> </a:t>
            </a:r>
          </a:p>
          <a:p>
            <a:pPr marL="639763" lvl="1" indent="-246063">
              <a:lnSpc>
                <a:spcPct val="90000"/>
              </a:lnSpc>
              <a:buNone/>
            </a:pPr>
            <a:endParaRPr lang="en-US" sz="1000" dirty="0">
              <a:latin typeface="Cambria" panose="02040503050406030204" pitchFamily="18" charset="0"/>
            </a:endParaRPr>
          </a:p>
          <a:p>
            <a:pPr marL="639763" lvl="1" indent="-246063">
              <a:lnSpc>
                <a:spcPct val="90000"/>
              </a:lnSpc>
            </a:pPr>
            <a:endParaRPr lang="en-US" dirty="0">
              <a:latin typeface="Cambria" panose="02040503050406030204" pitchFamily="18" charset="0"/>
            </a:endParaRPr>
          </a:p>
          <a:p>
            <a:pPr marL="639763" lvl="1" indent="-246063">
              <a:lnSpc>
                <a:spcPct val="90000"/>
              </a:lnSpc>
            </a:pPr>
            <a:endParaRPr lang="en-US" dirty="0"/>
          </a:p>
          <a:p>
            <a:pPr marL="639763" lvl="1" indent="-246063">
              <a:lnSpc>
                <a:spcPct val="90000"/>
              </a:lnSpc>
            </a:pPr>
            <a:endParaRPr lang="en-US" dirty="0"/>
          </a:p>
          <a:p>
            <a:pPr marL="639763" lvl="1" indent="-246063">
              <a:lnSpc>
                <a:spcPct val="90000"/>
              </a:lnSpc>
              <a:buFont typeface="Verdana" pitchFamily="34" charset="0"/>
              <a:buNone/>
            </a:pPr>
            <a:endParaRPr lang="en-US" dirty="0"/>
          </a:p>
          <a:p>
            <a:pPr marL="639763" lvl="1" indent="-246063">
              <a:lnSpc>
                <a:spcPct val="90000"/>
              </a:lnSpc>
            </a:pPr>
            <a:endParaRPr lang="en-US" dirty="0"/>
          </a:p>
        </p:txBody>
      </p:sp>
      <p:pic>
        <p:nvPicPr>
          <p:cNvPr id="4098" name="Picture 2" descr="C:\Documents and Settings\ecotton\Local Settings\Temporary Internet Files\Content.IE5\0RUFN3OI\ap_223[1].jpg"/>
          <p:cNvPicPr>
            <a:picLocks noChangeAspect="1" noChangeArrowheads="1"/>
          </p:cNvPicPr>
          <p:nvPr/>
        </p:nvPicPr>
        <p:blipFill>
          <a:blip r:embed="rId4" cstate="print"/>
          <a:srcRect/>
          <a:stretch>
            <a:fillRect/>
          </a:stretch>
        </p:blipFill>
        <p:spPr bwMode="auto">
          <a:xfrm rot="660021">
            <a:off x="7413218" y="4800901"/>
            <a:ext cx="1298798" cy="19511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Panther Creek Registration Information</a:t>
            </a:r>
          </a:p>
        </p:txBody>
      </p:sp>
      <p:sp>
        <p:nvSpPr>
          <p:cNvPr id="3" name="Content Placeholder 2"/>
          <p:cNvSpPr>
            <a:spLocks noGrp="1"/>
          </p:cNvSpPr>
          <p:nvPr>
            <p:ph idx="1"/>
          </p:nvPr>
        </p:nvSpPr>
        <p:spPr>
          <a:xfrm>
            <a:off x="982133" y="2971799"/>
            <a:ext cx="7704667" cy="3428999"/>
          </a:xfrm>
        </p:spPr>
        <p:txBody>
          <a:bodyPr>
            <a:normAutofit fontScale="92500" lnSpcReduction="20000"/>
          </a:bodyPr>
          <a:lstStyle/>
          <a:p>
            <a:r>
              <a:rPr lang="en-US" altLang="en-US" sz="3200" dirty="0">
                <a:latin typeface="Cambria" panose="02040503050406030204" pitchFamily="18" charset="0"/>
              </a:rPr>
              <a:t>All information will be found on the PCHS webpage</a:t>
            </a:r>
          </a:p>
          <a:p>
            <a:pPr marL="457200" lvl="1" indent="0">
              <a:buNone/>
            </a:pPr>
            <a:r>
              <a:rPr lang="en-US" altLang="en-US" sz="3200" dirty="0">
                <a:latin typeface="Cambria" panose="02040503050406030204" pitchFamily="18" charset="0"/>
                <a:hlinkClick r:id="rId3"/>
              </a:rPr>
              <a:t>http://www.wcpss.net/panthercreekhs</a:t>
            </a:r>
            <a:endParaRPr lang="en-US" altLang="en-US" sz="3200" dirty="0">
              <a:latin typeface="Cambria" panose="02040503050406030204" pitchFamily="18" charset="0"/>
            </a:endParaRPr>
          </a:p>
          <a:p>
            <a:pPr marL="457200" lvl="1" indent="0">
              <a:buNone/>
            </a:pPr>
            <a:endParaRPr lang="en-US" altLang="en-US" sz="3200" dirty="0">
              <a:latin typeface="Cambria" panose="02040503050406030204" pitchFamily="18" charset="0"/>
            </a:endParaRPr>
          </a:p>
          <a:p>
            <a:pPr marL="457200" lvl="1" indent="0">
              <a:buNone/>
            </a:pPr>
            <a:r>
              <a:rPr lang="en-US" altLang="en-US" sz="3200" dirty="0">
                <a:latin typeface="Cambria" panose="02040503050406030204" pitchFamily="18" charset="0"/>
              </a:rPr>
              <a:t>(The hyperlink under “Current News” will take you to the Student Services Weebly site page with Course Information)</a:t>
            </a:r>
          </a:p>
          <a:p>
            <a:pPr marL="0" indent="0" algn="ctr">
              <a:buNone/>
            </a:pPr>
            <a:endParaRPr lang="en-US" sz="4000" dirty="0">
              <a:latin typeface="Cambria"/>
              <a:cs typeface="Cambria"/>
            </a:endParaRPr>
          </a:p>
        </p:txBody>
      </p:sp>
    </p:spTree>
    <p:extLst>
      <p:ext uri="{BB962C8B-B14F-4D97-AF65-F5344CB8AC3E}">
        <p14:creationId xmlns:p14="http://schemas.microsoft.com/office/powerpoint/2010/main" val="2671537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81000"/>
            <a:ext cx="8077200" cy="685800"/>
          </a:xfrm>
        </p:spPr>
        <p:txBody>
          <a:bodyPr>
            <a:normAutofit fontScale="90000"/>
          </a:bodyPr>
          <a:lstStyle/>
          <a:p>
            <a:r>
              <a:rPr lang="en-US" b="1" dirty="0">
                <a:latin typeface="Cambria" panose="02040503050406030204" pitchFamily="18" charset="0"/>
                <a:cs typeface="Arial" panose="020B0604020202020204" pitchFamily="34" charset="0"/>
              </a:rPr>
              <a:t>AP Course Offerings</a:t>
            </a:r>
          </a:p>
        </p:txBody>
      </p:sp>
      <p:sp>
        <p:nvSpPr>
          <p:cNvPr id="6" name="Content Placeholder 5"/>
          <p:cNvSpPr>
            <a:spLocks noGrp="1"/>
          </p:cNvSpPr>
          <p:nvPr>
            <p:ph idx="1"/>
          </p:nvPr>
        </p:nvSpPr>
        <p:spPr>
          <a:xfrm>
            <a:off x="914400" y="1219200"/>
            <a:ext cx="8229600" cy="5410200"/>
          </a:xfrm>
        </p:spPr>
        <p:txBody>
          <a:bodyPr>
            <a:normAutofit fontScale="85000" lnSpcReduction="20000"/>
          </a:bodyPr>
          <a:lstStyle/>
          <a:p>
            <a:pPr marL="109728" indent="0">
              <a:buNone/>
            </a:pPr>
            <a:r>
              <a:rPr lang="en-US" sz="2600" b="1" u="sng" dirty="0">
                <a:latin typeface="Cambria" panose="02040503050406030204" pitchFamily="18" charset="0"/>
                <a:cs typeface="Arial" panose="020B0604020202020204" pitchFamily="34" charset="0"/>
              </a:rPr>
              <a:t>Arts</a:t>
            </a:r>
          </a:p>
          <a:p>
            <a:r>
              <a:rPr lang="en-US" sz="2600" dirty="0">
                <a:latin typeface="Cambria" panose="02040503050406030204" pitchFamily="18" charset="0"/>
                <a:cs typeface="Arial" panose="020B0604020202020204" pitchFamily="34" charset="0"/>
              </a:rPr>
              <a:t>AP  Music Theory </a:t>
            </a:r>
          </a:p>
          <a:p>
            <a:r>
              <a:rPr lang="en-US" sz="2600" dirty="0">
                <a:latin typeface="Cambria" panose="02040503050406030204" pitchFamily="18" charset="0"/>
                <a:cs typeface="Arial" panose="020B0604020202020204" pitchFamily="34" charset="0"/>
              </a:rPr>
              <a:t>AP Art History</a:t>
            </a:r>
          </a:p>
          <a:p>
            <a:r>
              <a:rPr lang="en-US" sz="2600" dirty="0">
                <a:latin typeface="Cambria" panose="02040503050406030204" pitchFamily="18" charset="0"/>
                <a:cs typeface="Arial" panose="020B0604020202020204" pitchFamily="34" charset="0"/>
              </a:rPr>
              <a:t>AP Visual Arts (2D – Drawing or Design)</a:t>
            </a:r>
          </a:p>
          <a:p>
            <a:pPr lvl="1"/>
            <a:r>
              <a:rPr lang="en-US" dirty="0">
                <a:latin typeface="Cambria" panose="02040503050406030204" pitchFamily="18" charset="0"/>
                <a:cs typeface="Arial" panose="020B0604020202020204" pitchFamily="34" charset="0"/>
              </a:rPr>
              <a:t>paired with Independent Study </a:t>
            </a:r>
          </a:p>
          <a:p>
            <a:pPr marL="109728" indent="0">
              <a:buNone/>
            </a:pPr>
            <a:r>
              <a:rPr lang="en-US" sz="2600" b="1" u="sng" dirty="0">
                <a:latin typeface="Cambria" panose="02040503050406030204" pitchFamily="18" charset="0"/>
                <a:cs typeface="Arial" panose="020B0604020202020204" pitchFamily="34" charset="0"/>
              </a:rPr>
              <a:t>CTE</a:t>
            </a:r>
            <a:r>
              <a:rPr lang="en-US" sz="2800" b="1" u="sng" dirty="0">
                <a:latin typeface="Cambria" panose="02040503050406030204" pitchFamily="18" charset="0"/>
                <a:cs typeface="Arial" panose="020B0604020202020204" pitchFamily="34" charset="0"/>
              </a:rPr>
              <a:t> </a:t>
            </a:r>
          </a:p>
          <a:p>
            <a:pPr marL="566928" indent="-457200"/>
            <a:r>
              <a:rPr lang="en-US" sz="2600" dirty="0">
                <a:latin typeface="Cambria" panose="02040503050406030204" pitchFamily="18" charset="0"/>
                <a:cs typeface="Arial" panose="020B0604020202020204" pitchFamily="34" charset="0"/>
              </a:rPr>
              <a:t>AP Computer Science Principles</a:t>
            </a:r>
          </a:p>
          <a:p>
            <a:pPr marL="566928" indent="-457200"/>
            <a:r>
              <a:rPr lang="en-US" sz="2600" dirty="0">
                <a:latin typeface="Cambria" panose="02040503050406030204" pitchFamily="18" charset="0"/>
                <a:cs typeface="Arial" panose="020B0604020202020204" pitchFamily="34" charset="0"/>
              </a:rPr>
              <a:t>AP Computer Science A</a:t>
            </a:r>
          </a:p>
          <a:p>
            <a:pPr marL="109728" indent="0">
              <a:buNone/>
            </a:pPr>
            <a:r>
              <a:rPr lang="en-US" sz="2600" b="1" u="sng" dirty="0">
                <a:latin typeface="Cambria" panose="02040503050406030204" pitchFamily="18" charset="0"/>
                <a:cs typeface="Arial" panose="020B0604020202020204" pitchFamily="34" charset="0"/>
              </a:rPr>
              <a:t>English</a:t>
            </a:r>
            <a:r>
              <a:rPr lang="en-US" sz="2800" b="1" u="sng" dirty="0">
                <a:latin typeface="Cambria" panose="02040503050406030204" pitchFamily="18" charset="0"/>
                <a:cs typeface="Arial" panose="020B0604020202020204" pitchFamily="34" charset="0"/>
              </a:rPr>
              <a:t> </a:t>
            </a:r>
          </a:p>
          <a:p>
            <a:r>
              <a:rPr lang="en-US" sz="2600" dirty="0">
                <a:latin typeface="Cambria" panose="02040503050406030204" pitchFamily="18" charset="0"/>
                <a:cs typeface="Arial" panose="020B0604020202020204" pitchFamily="34" charset="0"/>
              </a:rPr>
              <a:t>AP English Language and Composition (Juniors)</a:t>
            </a:r>
          </a:p>
          <a:p>
            <a:pPr lvl="1"/>
            <a:r>
              <a:rPr lang="en-US" sz="2200" dirty="0">
                <a:latin typeface="Cambria" panose="02040503050406030204" pitchFamily="18" charset="0"/>
                <a:cs typeface="Arial" panose="020B0604020202020204" pitchFamily="34" charset="0"/>
              </a:rPr>
              <a:t>Satisfies English III graduation requirement</a:t>
            </a:r>
          </a:p>
          <a:p>
            <a:r>
              <a:rPr lang="en-US" sz="2600" dirty="0">
                <a:latin typeface="Cambria" panose="02040503050406030204" pitchFamily="18" charset="0"/>
                <a:cs typeface="Arial" panose="020B0604020202020204" pitchFamily="34" charset="0"/>
              </a:rPr>
              <a:t>AP English Literature and Composition </a:t>
            </a:r>
            <a:r>
              <a:rPr lang="en-US" dirty="0">
                <a:latin typeface="Cambria" panose="02040503050406030204" pitchFamily="18" charset="0"/>
                <a:cs typeface="Arial" panose="020B0604020202020204" pitchFamily="34" charset="0"/>
              </a:rPr>
              <a:t>(Seniors)</a:t>
            </a:r>
          </a:p>
          <a:p>
            <a:pPr lvl="1"/>
            <a:r>
              <a:rPr lang="en-US" dirty="0">
                <a:latin typeface="Cambria" panose="02040503050406030204" pitchFamily="18" charset="0"/>
                <a:cs typeface="Arial" panose="020B0604020202020204" pitchFamily="34" charset="0"/>
              </a:rPr>
              <a:t>Satisfies English IV graduation requirement</a:t>
            </a:r>
          </a:p>
        </p:txBody>
      </p:sp>
    </p:spTree>
    <p:extLst>
      <p:ext uri="{BB962C8B-B14F-4D97-AF65-F5344CB8AC3E}">
        <p14:creationId xmlns:p14="http://schemas.microsoft.com/office/powerpoint/2010/main" val="642012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457200"/>
            <a:ext cx="7391400" cy="533400"/>
          </a:xfrm>
        </p:spPr>
        <p:txBody>
          <a:bodyPr>
            <a:normAutofit fontScale="90000"/>
          </a:bodyPr>
          <a:lstStyle/>
          <a:p>
            <a:r>
              <a:rPr lang="en-US" sz="3700" b="1" dirty="0">
                <a:latin typeface="Cambria" panose="02040503050406030204" pitchFamily="18" charset="0"/>
                <a:cs typeface="Arial" panose="020B0604020202020204" pitchFamily="34" charset="0"/>
              </a:rPr>
              <a:t>AP Course Offerings</a:t>
            </a:r>
          </a:p>
        </p:txBody>
      </p:sp>
      <p:sp>
        <p:nvSpPr>
          <p:cNvPr id="6" name="Content Placeholder 5"/>
          <p:cNvSpPr>
            <a:spLocks noGrp="1"/>
          </p:cNvSpPr>
          <p:nvPr>
            <p:ph idx="1"/>
          </p:nvPr>
        </p:nvSpPr>
        <p:spPr>
          <a:xfrm>
            <a:off x="838200" y="1371600"/>
            <a:ext cx="8458200" cy="4648200"/>
          </a:xfrm>
        </p:spPr>
        <p:txBody>
          <a:bodyPr>
            <a:normAutofit fontScale="85000" lnSpcReduction="20000"/>
          </a:bodyPr>
          <a:lstStyle/>
          <a:p>
            <a:pPr marL="109728" indent="0">
              <a:buNone/>
            </a:pPr>
            <a:r>
              <a:rPr lang="en-US" sz="2600" b="1" u="sng" dirty="0">
                <a:latin typeface="Cambria" panose="02040503050406030204" pitchFamily="18" charset="0"/>
                <a:cs typeface="Arial" panose="020B0604020202020204" pitchFamily="34" charset="0"/>
              </a:rPr>
              <a:t>Math Department</a:t>
            </a:r>
          </a:p>
          <a:p>
            <a:r>
              <a:rPr lang="en-US" sz="2600" dirty="0">
                <a:latin typeface="Cambria" panose="02040503050406030204" pitchFamily="18" charset="0"/>
                <a:cs typeface="Arial" panose="020B0604020202020204" pitchFamily="34" charset="0"/>
              </a:rPr>
              <a:t>AP  Calculus AB</a:t>
            </a:r>
          </a:p>
          <a:p>
            <a:r>
              <a:rPr lang="en-US" sz="2600" dirty="0">
                <a:latin typeface="Cambria" panose="02040503050406030204" pitchFamily="18" charset="0"/>
                <a:cs typeface="Arial" panose="020B0604020202020204" pitchFamily="34" charset="0"/>
              </a:rPr>
              <a:t>AP Calculus BC</a:t>
            </a:r>
          </a:p>
          <a:p>
            <a:r>
              <a:rPr lang="en-US" sz="2600" dirty="0">
                <a:latin typeface="Cambria" panose="02040503050406030204" pitchFamily="18" charset="0"/>
                <a:cs typeface="Arial" panose="020B0604020202020204" pitchFamily="34" charset="0"/>
              </a:rPr>
              <a:t>AP Statistics </a:t>
            </a:r>
          </a:p>
          <a:p>
            <a:pPr marL="109728" indent="0">
              <a:buNone/>
            </a:pPr>
            <a:endParaRPr lang="en-US" sz="300" dirty="0">
              <a:latin typeface="Cambria" panose="02040503050406030204" pitchFamily="18" charset="0"/>
              <a:cs typeface="Arial" panose="020B0604020202020204" pitchFamily="34" charset="0"/>
            </a:endParaRPr>
          </a:p>
          <a:p>
            <a:pPr marL="109728" indent="0">
              <a:buNone/>
            </a:pPr>
            <a:r>
              <a:rPr lang="en-US" sz="2600" b="1" u="sng" dirty="0">
                <a:latin typeface="Cambria" panose="02040503050406030204" pitchFamily="18" charset="0"/>
                <a:cs typeface="Arial" panose="020B0604020202020204" pitchFamily="34" charset="0"/>
              </a:rPr>
              <a:t>Science</a:t>
            </a:r>
          </a:p>
          <a:p>
            <a:r>
              <a:rPr lang="en-US" sz="2600" dirty="0">
                <a:latin typeface="Cambria" panose="02040503050406030204" pitchFamily="18" charset="0"/>
                <a:cs typeface="Arial" panose="020B0604020202020204" pitchFamily="34" charset="0"/>
              </a:rPr>
              <a:t>AP Biology </a:t>
            </a:r>
            <a:r>
              <a:rPr lang="en-US" sz="2300" dirty="0">
                <a:latin typeface="Cambria" panose="02040503050406030204" pitchFamily="18" charset="0"/>
                <a:cs typeface="Arial" panose="020B0604020202020204" pitchFamily="34" charset="0"/>
              </a:rPr>
              <a:t>(paired with Research Methods Honors)</a:t>
            </a:r>
          </a:p>
          <a:p>
            <a:r>
              <a:rPr lang="en-US" sz="2600" dirty="0">
                <a:latin typeface="Cambria" panose="02040503050406030204" pitchFamily="18" charset="0"/>
                <a:cs typeface="Arial" panose="020B0604020202020204" pitchFamily="34" charset="0"/>
              </a:rPr>
              <a:t>AP Chemistry</a:t>
            </a:r>
          </a:p>
          <a:p>
            <a:pPr lvl="1"/>
            <a:r>
              <a:rPr lang="en-US" dirty="0">
                <a:latin typeface="Cambria" panose="02040503050406030204" pitchFamily="18" charset="0"/>
                <a:cs typeface="Arial" panose="020B0604020202020204" pitchFamily="34" charset="0"/>
              </a:rPr>
              <a:t>Paired with Honors Chemistry as a year-long commitment – primarily 10</a:t>
            </a:r>
            <a:r>
              <a:rPr lang="en-US" baseline="30000" dirty="0">
                <a:latin typeface="Cambria" panose="02040503050406030204" pitchFamily="18" charset="0"/>
                <a:cs typeface="Arial" panose="020B0604020202020204" pitchFamily="34" charset="0"/>
              </a:rPr>
              <a:t>th</a:t>
            </a:r>
            <a:r>
              <a:rPr lang="en-US" dirty="0">
                <a:latin typeface="Cambria" panose="02040503050406030204" pitchFamily="18" charset="0"/>
                <a:cs typeface="Arial" panose="020B0604020202020204" pitchFamily="34" charset="0"/>
              </a:rPr>
              <a:t> grade</a:t>
            </a:r>
          </a:p>
          <a:p>
            <a:pPr lvl="1"/>
            <a:r>
              <a:rPr lang="en-US" dirty="0">
                <a:latin typeface="Cambria" panose="02040503050406030204" pitchFamily="18" charset="0"/>
                <a:cs typeface="Arial" panose="020B0604020202020204" pitchFamily="34" charset="0"/>
              </a:rPr>
              <a:t>Also a semester only option – for students who took Chemistry Honors </a:t>
            </a:r>
          </a:p>
          <a:p>
            <a:r>
              <a:rPr lang="en-US" sz="2600" dirty="0">
                <a:latin typeface="Cambria" panose="02040503050406030204" pitchFamily="18" charset="0"/>
                <a:cs typeface="Arial" panose="020B0604020202020204" pitchFamily="34" charset="0"/>
              </a:rPr>
              <a:t>AP Environmental Science</a:t>
            </a:r>
          </a:p>
          <a:p>
            <a:r>
              <a:rPr lang="en-US" sz="2600" dirty="0">
                <a:latin typeface="Cambria" panose="02040503050406030204" pitchFamily="18" charset="0"/>
                <a:cs typeface="Arial" panose="020B0604020202020204" pitchFamily="34" charset="0"/>
              </a:rPr>
              <a:t>AP Physics (I, II, or C: Mechanics)</a:t>
            </a:r>
          </a:p>
        </p:txBody>
      </p:sp>
    </p:spTree>
    <p:extLst>
      <p:ext uri="{BB962C8B-B14F-4D97-AF65-F5344CB8AC3E}">
        <p14:creationId xmlns:p14="http://schemas.microsoft.com/office/powerpoint/2010/main" val="1735643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8039100" cy="762000"/>
          </a:xfrm>
        </p:spPr>
        <p:txBody>
          <a:bodyPr>
            <a:normAutofit/>
          </a:bodyPr>
          <a:lstStyle/>
          <a:p>
            <a:r>
              <a:rPr lang="en-US" sz="3700" b="1" dirty="0">
                <a:latin typeface="Cambria" panose="02040503050406030204" pitchFamily="18" charset="0"/>
                <a:cs typeface="Arial" panose="020B0604020202020204" pitchFamily="34" charset="0"/>
              </a:rPr>
              <a:t>AP</a:t>
            </a:r>
            <a:r>
              <a:rPr lang="en-US" sz="3700" b="1" dirty="0">
                <a:latin typeface="Arial" panose="020B0604020202020204" pitchFamily="34" charset="0"/>
                <a:cs typeface="Arial" panose="020B0604020202020204" pitchFamily="34" charset="0"/>
              </a:rPr>
              <a:t> </a:t>
            </a:r>
            <a:r>
              <a:rPr lang="en-US" sz="3700" b="1" dirty="0">
                <a:latin typeface="Cambria" panose="02040503050406030204" pitchFamily="18" charset="0"/>
                <a:cs typeface="Arial" panose="020B0604020202020204" pitchFamily="34" charset="0"/>
              </a:rPr>
              <a:t>Course Offerings</a:t>
            </a:r>
          </a:p>
        </p:txBody>
      </p:sp>
      <p:sp>
        <p:nvSpPr>
          <p:cNvPr id="6" name="Content Placeholder 5"/>
          <p:cNvSpPr>
            <a:spLocks noGrp="1"/>
          </p:cNvSpPr>
          <p:nvPr>
            <p:ph idx="1"/>
          </p:nvPr>
        </p:nvSpPr>
        <p:spPr>
          <a:xfrm>
            <a:off x="838200" y="990600"/>
            <a:ext cx="8039100" cy="5638800"/>
          </a:xfrm>
        </p:spPr>
        <p:txBody>
          <a:bodyPr>
            <a:normAutofit fontScale="77500" lnSpcReduction="20000"/>
          </a:bodyPr>
          <a:lstStyle/>
          <a:p>
            <a:pPr marL="109728" indent="0">
              <a:buNone/>
            </a:pPr>
            <a:r>
              <a:rPr lang="en-US" sz="3300" b="1" u="sng" dirty="0">
                <a:latin typeface="Cambria" panose="02040503050406030204" pitchFamily="18" charset="0"/>
                <a:cs typeface="Arial" panose="020B0604020202020204" pitchFamily="34" charset="0"/>
              </a:rPr>
              <a:t>Social Studies</a:t>
            </a:r>
            <a:endParaRPr lang="en-US" sz="3300" dirty="0">
              <a:latin typeface="Cambria" panose="02040503050406030204" pitchFamily="18" charset="0"/>
              <a:cs typeface="Arial" panose="020B0604020202020204" pitchFamily="34" charset="0"/>
            </a:endParaRPr>
          </a:p>
          <a:p>
            <a:r>
              <a:rPr lang="en-US" sz="3300" dirty="0">
                <a:latin typeface="Cambria" panose="02040503050406030204" pitchFamily="18" charset="0"/>
                <a:cs typeface="Arial" panose="020B0604020202020204" pitchFamily="34" charset="0"/>
              </a:rPr>
              <a:t>AP European History</a:t>
            </a:r>
          </a:p>
          <a:p>
            <a:r>
              <a:rPr lang="en-US" sz="3300" dirty="0">
                <a:latin typeface="Cambria" panose="02040503050406030204" pitchFamily="18" charset="0"/>
                <a:cs typeface="Arial" panose="020B0604020202020204" pitchFamily="34" charset="0"/>
              </a:rPr>
              <a:t>AP Government &amp; Politics (12</a:t>
            </a:r>
            <a:r>
              <a:rPr lang="en-US" sz="3300" baseline="30000" dirty="0">
                <a:latin typeface="Cambria" panose="02040503050406030204" pitchFamily="18" charset="0"/>
                <a:cs typeface="Arial" panose="020B0604020202020204" pitchFamily="34" charset="0"/>
              </a:rPr>
              <a:t>th</a:t>
            </a:r>
            <a:r>
              <a:rPr lang="en-US" sz="3300" dirty="0">
                <a:latin typeface="Cambria" panose="02040503050406030204" pitchFamily="18" charset="0"/>
                <a:cs typeface="Arial" panose="020B0604020202020204" pitchFamily="34" charset="0"/>
              </a:rPr>
              <a:t>)</a:t>
            </a:r>
          </a:p>
          <a:p>
            <a:r>
              <a:rPr lang="en-US" sz="3300" dirty="0">
                <a:latin typeface="Cambria" panose="02040503050406030204" pitchFamily="18" charset="0"/>
                <a:cs typeface="Arial" panose="020B0604020202020204" pitchFamily="34" charset="0"/>
              </a:rPr>
              <a:t>AP Human Geography</a:t>
            </a:r>
          </a:p>
          <a:p>
            <a:r>
              <a:rPr lang="en-US" sz="3300" dirty="0">
                <a:latin typeface="Cambria" panose="02040503050406030204" pitchFamily="18" charset="0"/>
                <a:cs typeface="Arial" panose="020B0604020202020204" pitchFamily="34" charset="0"/>
              </a:rPr>
              <a:t>AP Psychology</a:t>
            </a:r>
          </a:p>
          <a:p>
            <a:r>
              <a:rPr lang="en-US" sz="3300" dirty="0">
                <a:latin typeface="Cambria" panose="02040503050406030204" pitchFamily="18" charset="0"/>
                <a:cs typeface="Arial" panose="020B0604020202020204" pitchFamily="34" charset="0"/>
              </a:rPr>
              <a:t>AP United States History (11</a:t>
            </a:r>
            <a:r>
              <a:rPr lang="en-US" sz="3300" baseline="30000" dirty="0">
                <a:latin typeface="Cambria" panose="02040503050406030204" pitchFamily="18" charset="0"/>
                <a:cs typeface="Arial" panose="020B0604020202020204" pitchFamily="34" charset="0"/>
              </a:rPr>
              <a:t>th</a:t>
            </a:r>
            <a:r>
              <a:rPr lang="en-US" sz="3300" dirty="0">
                <a:latin typeface="Cambria" panose="02040503050406030204" pitchFamily="18" charset="0"/>
                <a:cs typeface="Arial" panose="020B0604020202020204" pitchFamily="34" charset="0"/>
              </a:rPr>
              <a:t>)</a:t>
            </a:r>
          </a:p>
          <a:p>
            <a:pPr lvl="1"/>
            <a:r>
              <a:rPr lang="en-US" sz="2900" dirty="0">
                <a:latin typeface="Cambria" panose="02040503050406030204" pitchFamily="18" charset="0"/>
                <a:cs typeface="Arial" panose="020B0604020202020204" pitchFamily="34" charset="0"/>
              </a:rPr>
              <a:t>In lieu of American History– Counts as 1 graduation credit</a:t>
            </a:r>
            <a:endParaRPr lang="en-US" sz="500" dirty="0">
              <a:latin typeface="Cambria" panose="02040503050406030204" pitchFamily="18" charset="0"/>
              <a:cs typeface="Arial" panose="020B0604020202020204" pitchFamily="34" charset="0"/>
            </a:endParaRPr>
          </a:p>
          <a:p>
            <a:pPr marL="109728" indent="0">
              <a:buNone/>
            </a:pPr>
            <a:r>
              <a:rPr lang="en-US" sz="3300" b="1" u="sng" dirty="0">
                <a:latin typeface="Cambria" panose="02040503050406030204" pitchFamily="18" charset="0"/>
                <a:cs typeface="Arial" panose="020B0604020202020204" pitchFamily="34" charset="0"/>
              </a:rPr>
              <a:t>World Languages</a:t>
            </a:r>
          </a:p>
          <a:p>
            <a:r>
              <a:rPr lang="en-US" sz="3300" dirty="0">
                <a:latin typeface="Cambria" panose="02040503050406030204" pitchFamily="18" charset="0"/>
                <a:cs typeface="Arial" panose="020B0604020202020204" pitchFamily="34" charset="0"/>
              </a:rPr>
              <a:t>AP Latin </a:t>
            </a:r>
          </a:p>
          <a:p>
            <a:r>
              <a:rPr lang="en-US" sz="3300" dirty="0">
                <a:latin typeface="Cambria" panose="02040503050406030204" pitchFamily="18" charset="0"/>
                <a:cs typeface="Arial" panose="020B0604020202020204" pitchFamily="34" charset="0"/>
              </a:rPr>
              <a:t>AP French Language</a:t>
            </a:r>
          </a:p>
          <a:p>
            <a:r>
              <a:rPr lang="en-US" sz="3300" dirty="0">
                <a:latin typeface="Cambria" panose="02040503050406030204" pitchFamily="18" charset="0"/>
                <a:cs typeface="Arial" panose="020B0604020202020204" pitchFamily="34" charset="0"/>
              </a:rPr>
              <a:t>AP Spanish Language (paired with Spanish V)</a:t>
            </a:r>
          </a:p>
          <a:p>
            <a:r>
              <a:rPr lang="en-US" sz="3300" dirty="0">
                <a:latin typeface="Cambria" panose="02040503050406030204" pitchFamily="18" charset="0"/>
                <a:cs typeface="Arial" panose="020B0604020202020204" pitchFamily="34" charset="0"/>
              </a:rPr>
              <a:t>AP Spanish Literature</a:t>
            </a:r>
          </a:p>
          <a:p>
            <a:endParaRPr lang="en-US" sz="26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46088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8039100" cy="762000"/>
          </a:xfrm>
        </p:spPr>
        <p:txBody>
          <a:bodyPr>
            <a:normAutofit fontScale="90000"/>
          </a:bodyPr>
          <a:lstStyle/>
          <a:p>
            <a:r>
              <a:rPr lang="en-US" sz="3700" b="1" dirty="0">
                <a:latin typeface="Cambria" panose="02040503050406030204" pitchFamily="18" charset="0"/>
                <a:cs typeface="Arial" panose="020B0604020202020204" pitchFamily="34" charset="0"/>
              </a:rPr>
              <a:t>Elective Courses with a </a:t>
            </a:r>
            <a:br>
              <a:rPr lang="en-US" sz="3700" b="1" dirty="0">
                <a:latin typeface="Cambria" panose="02040503050406030204" pitchFamily="18" charset="0"/>
                <a:cs typeface="Arial" panose="020B0604020202020204" pitchFamily="34" charset="0"/>
              </a:rPr>
            </a:br>
            <a:r>
              <a:rPr lang="en-US" sz="3700" b="1" dirty="0">
                <a:latin typeface="Cambria" panose="02040503050406030204" pitchFamily="18" charset="0"/>
                <a:cs typeface="Arial" panose="020B0604020202020204" pitchFamily="34" charset="0"/>
              </a:rPr>
              <a:t>Year-long Commitment</a:t>
            </a:r>
          </a:p>
        </p:txBody>
      </p:sp>
      <p:sp>
        <p:nvSpPr>
          <p:cNvPr id="6" name="Content Placeholder 5"/>
          <p:cNvSpPr>
            <a:spLocks noGrp="1"/>
          </p:cNvSpPr>
          <p:nvPr>
            <p:ph idx="1"/>
          </p:nvPr>
        </p:nvSpPr>
        <p:spPr>
          <a:xfrm>
            <a:off x="838200" y="990600"/>
            <a:ext cx="8039100" cy="3962400"/>
          </a:xfrm>
        </p:spPr>
        <p:txBody>
          <a:bodyPr>
            <a:normAutofit fontScale="92500"/>
          </a:bodyPr>
          <a:lstStyle/>
          <a:p>
            <a:pPr marL="109728" indent="0">
              <a:buNone/>
            </a:pPr>
            <a:endParaRPr lang="en-US" sz="3300" dirty="0">
              <a:latin typeface="Cambria" panose="02040503050406030204" pitchFamily="18" charset="0"/>
              <a:cs typeface="Arial" panose="020B0604020202020204" pitchFamily="34" charset="0"/>
            </a:endParaRPr>
          </a:p>
          <a:p>
            <a:r>
              <a:rPr lang="en-US" sz="3300" dirty="0">
                <a:latin typeface="Cambria" panose="02040503050406030204" pitchFamily="18" charset="0"/>
                <a:cs typeface="Arial" panose="020B0604020202020204" pitchFamily="34" charset="0"/>
              </a:rPr>
              <a:t>Yearbook</a:t>
            </a:r>
          </a:p>
          <a:p>
            <a:r>
              <a:rPr lang="en-US" sz="3300" dirty="0">
                <a:latin typeface="Cambria" panose="02040503050406030204" pitchFamily="18" charset="0"/>
                <a:cs typeface="Arial" panose="020B0604020202020204" pitchFamily="34" charset="0"/>
              </a:rPr>
              <a:t>Newspaper (no recommendation required)</a:t>
            </a:r>
          </a:p>
          <a:p>
            <a:r>
              <a:rPr lang="en-US" sz="3300" dirty="0">
                <a:latin typeface="Cambria" panose="02040503050406030204" pitchFamily="18" charset="0"/>
                <a:cs typeface="Arial" panose="020B0604020202020204" pitchFamily="34" charset="0"/>
              </a:rPr>
              <a:t>Band</a:t>
            </a:r>
          </a:p>
          <a:p>
            <a:r>
              <a:rPr lang="en-US" sz="3300" dirty="0">
                <a:latin typeface="Cambria" panose="02040503050406030204" pitchFamily="18" charset="0"/>
                <a:cs typeface="Arial" panose="020B0604020202020204" pitchFamily="34" charset="0"/>
              </a:rPr>
              <a:t>Specific Dance courses</a:t>
            </a:r>
          </a:p>
          <a:p>
            <a:r>
              <a:rPr lang="en-US" sz="3300" dirty="0">
                <a:latin typeface="Cambria" panose="02040503050406030204" pitchFamily="18" charset="0"/>
                <a:cs typeface="Arial" panose="020B0604020202020204" pitchFamily="34" charset="0"/>
              </a:rPr>
              <a:t>Specific Vocal Music (Chorus) courses</a:t>
            </a:r>
          </a:p>
        </p:txBody>
      </p:sp>
    </p:spTree>
    <p:extLst>
      <p:ext uri="{BB962C8B-B14F-4D97-AF65-F5344CB8AC3E}">
        <p14:creationId xmlns:p14="http://schemas.microsoft.com/office/powerpoint/2010/main" val="1847104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458200" cy="838200"/>
          </a:xfrm>
        </p:spPr>
        <p:txBody>
          <a:bodyPr>
            <a:normAutofit/>
          </a:bodyPr>
          <a:lstStyle/>
          <a:p>
            <a:r>
              <a:rPr lang="en-US" b="1" dirty="0">
                <a:latin typeface="Cambria" panose="02040503050406030204" pitchFamily="18" charset="0"/>
                <a:cs typeface="Arial" panose="020B0604020202020204" pitchFamily="34" charset="0"/>
              </a:rPr>
              <a:t>Future Teachers Program </a:t>
            </a:r>
          </a:p>
        </p:txBody>
      </p:sp>
      <p:sp>
        <p:nvSpPr>
          <p:cNvPr id="2" name="Content Placeholder 1"/>
          <p:cNvSpPr>
            <a:spLocks noGrp="1"/>
          </p:cNvSpPr>
          <p:nvPr>
            <p:ph idx="1"/>
          </p:nvPr>
        </p:nvSpPr>
        <p:spPr>
          <a:xfrm>
            <a:off x="914400" y="1447800"/>
            <a:ext cx="7772400" cy="4800600"/>
          </a:xfrm>
        </p:spPr>
        <p:txBody>
          <a:bodyPr>
            <a:normAutofit/>
          </a:bodyPr>
          <a:lstStyle/>
          <a:p>
            <a:r>
              <a:rPr lang="en-US" sz="2600" dirty="0">
                <a:latin typeface="Cambria" panose="02040503050406030204" pitchFamily="18" charset="0"/>
                <a:cs typeface="Arial" panose="020B0604020202020204" pitchFamily="34" charset="0"/>
              </a:rPr>
              <a:t>Teaching as a Profession I Honors (11</a:t>
            </a:r>
            <a:r>
              <a:rPr lang="en-US" sz="2600" baseline="30000" dirty="0">
                <a:latin typeface="Cambria" panose="02040503050406030204" pitchFamily="18" charset="0"/>
                <a:cs typeface="Arial" panose="020B0604020202020204" pitchFamily="34" charset="0"/>
              </a:rPr>
              <a:t>th</a:t>
            </a:r>
            <a:r>
              <a:rPr lang="en-US" sz="2600" dirty="0">
                <a:latin typeface="Cambria" panose="02040503050406030204" pitchFamily="18" charset="0"/>
                <a:cs typeface="Arial" panose="020B0604020202020204" pitchFamily="34" charset="0"/>
              </a:rPr>
              <a:t>/12</a:t>
            </a:r>
            <a:r>
              <a:rPr lang="en-US" sz="2600" baseline="30000" dirty="0">
                <a:latin typeface="Cambria" panose="02040503050406030204" pitchFamily="18" charset="0"/>
                <a:cs typeface="Arial" panose="020B0604020202020204" pitchFamily="34" charset="0"/>
              </a:rPr>
              <a:t>th</a:t>
            </a:r>
            <a:r>
              <a:rPr lang="en-US" sz="2600" dirty="0">
                <a:latin typeface="Cambria" panose="02040503050406030204" pitchFamily="18" charset="0"/>
                <a:cs typeface="Arial" panose="020B0604020202020204" pitchFamily="34" charset="0"/>
              </a:rPr>
              <a:t>) – 1 semester</a:t>
            </a:r>
          </a:p>
          <a:p>
            <a:r>
              <a:rPr lang="en-US" sz="2600" dirty="0">
                <a:latin typeface="Cambria" panose="02040503050406030204" pitchFamily="18" charset="0"/>
                <a:cs typeface="Arial" panose="020B0604020202020204" pitchFamily="34" charset="0"/>
              </a:rPr>
              <a:t>Teaching as a Profession II Honors (12</a:t>
            </a:r>
            <a:r>
              <a:rPr lang="en-US" sz="2600" baseline="30000" dirty="0">
                <a:latin typeface="Cambria" panose="02040503050406030204" pitchFamily="18" charset="0"/>
                <a:cs typeface="Arial" panose="020B0604020202020204" pitchFamily="34" charset="0"/>
              </a:rPr>
              <a:t>th</a:t>
            </a:r>
            <a:r>
              <a:rPr lang="en-US" sz="2600" dirty="0">
                <a:latin typeface="Cambria" panose="02040503050406030204" pitchFamily="18" charset="0"/>
                <a:cs typeface="Arial" panose="020B0604020202020204" pitchFamily="34" charset="0"/>
              </a:rPr>
              <a:t>) – 2 class periods in the spring – includes internship</a:t>
            </a:r>
          </a:p>
          <a:p>
            <a:pPr marL="109728" indent="0">
              <a:buNone/>
            </a:pPr>
            <a:endParaRPr lang="en-US" dirty="0">
              <a:latin typeface="Cambria" panose="02040503050406030204" pitchFamily="18" charset="0"/>
              <a:cs typeface="Arial" panose="020B0604020202020204" pitchFamily="34" charset="0"/>
            </a:endParaRPr>
          </a:p>
          <a:p>
            <a:pPr marL="452628" indent="-342900"/>
            <a:r>
              <a:rPr lang="en-US" b="1" dirty="0">
                <a:latin typeface="Cambria" panose="02040503050406030204" pitchFamily="18" charset="0"/>
              </a:rPr>
              <a:t>Application needed for Level II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81000"/>
            <a:ext cx="7543800" cy="4572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Dual Enrollment Opportunities</a:t>
            </a:r>
          </a:p>
        </p:txBody>
      </p:sp>
      <p:sp>
        <p:nvSpPr>
          <p:cNvPr id="34818" name="Content Placeholder 1"/>
          <p:cNvSpPr>
            <a:spLocks noGrp="1"/>
          </p:cNvSpPr>
          <p:nvPr>
            <p:ph idx="1"/>
          </p:nvPr>
        </p:nvSpPr>
        <p:spPr>
          <a:xfrm>
            <a:off x="533400" y="1219200"/>
            <a:ext cx="8298169" cy="5638800"/>
          </a:xfrm>
        </p:spPr>
        <p:txBody>
          <a:bodyPr>
            <a:normAutofit fontScale="92500" lnSpcReduction="10000"/>
          </a:bodyPr>
          <a:lstStyle/>
          <a:p>
            <a:pPr lvl="1" eaLnBrk="1" hangingPunct="1"/>
            <a:endParaRPr lang="en-US" sz="500" dirty="0">
              <a:latin typeface="Cambria" panose="02040503050406030204" pitchFamily="18" charset="0"/>
              <a:cs typeface="Arial" panose="020B0604020202020204" pitchFamily="34" charset="0"/>
            </a:endParaRPr>
          </a:p>
          <a:p>
            <a:r>
              <a:rPr lang="en-US" sz="2800" b="1" dirty="0">
                <a:latin typeface="Cambria" panose="02040503050406030204" pitchFamily="18" charset="0"/>
                <a:cs typeface="Arial" panose="020B0604020202020204" pitchFamily="34" charset="0"/>
              </a:rPr>
              <a:t>Career &amp; College Promise (CCP)</a:t>
            </a:r>
          </a:p>
          <a:p>
            <a:pPr lvl="1">
              <a:buFont typeface="Wingdings" panose="05000000000000000000" pitchFamily="2" charset="2"/>
              <a:buChar char="ü"/>
            </a:pPr>
            <a:r>
              <a:rPr lang="en-US" sz="2400" dirty="0">
                <a:latin typeface="Cambria" panose="02040503050406030204" pitchFamily="18" charset="0"/>
                <a:cs typeface="Arial" panose="020B0604020202020204" pitchFamily="34" charset="0"/>
              </a:rPr>
              <a:t>Available to high school students; juniors and seniors with at least a 2.8 minimum unweighted GPA; or demonstrates college readiness via an approved assessment</a:t>
            </a:r>
          </a:p>
          <a:p>
            <a:pPr lvl="1">
              <a:buFont typeface="Wingdings" panose="05000000000000000000" pitchFamily="2" charset="2"/>
              <a:buChar char="ü"/>
            </a:pPr>
            <a:r>
              <a:rPr lang="en-US" sz="2400" dirty="0">
                <a:latin typeface="Cambria" panose="02040503050406030204" pitchFamily="18" charset="0"/>
                <a:cs typeface="Arial" panose="020B0604020202020204" pitchFamily="34" charset="0"/>
              </a:rPr>
              <a:t>Is used to accelerate completion of college certificates, diplomas, and associate degrees that lead to college transfer or provide entry-level job skills</a:t>
            </a:r>
          </a:p>
          <a:p>
            <a:pPr marL="564642" lvl="1" indent="-171450">
              <a:buFont typeface="Wingdings" panose="05000000000000000000" pitchFamily="2" charset="2"/>
              <a:buChar char="ü"/>
            </a:pPr>
            <a:endParaRPr lang="en-US" sz="500" dirty="0">
              <a:latin typeface="Cambria" panose="02040503050406030204" pitchFamily="18" charset="0"/>
              <a:cs typeface="Arial" panose="020B0604020202020204" pitchFamily="34" charset="0"/>
            </a:endParaRPr>
          </a:p>
          <a:p>
            <a:pPr lvl="1">
              <a:buFont typeface="Wingdings" panose="05000000000000000000" pitchFamily="2" charset="2"/>
              <a:buChar char="ü"/>
            </a:pPr>
            <a:r>
              <a:rPr lang="en-US" sz="2400" dirty="0">
                <a:latin typeface="Cambria" panose="02040503050406030204" pitchFamily="18" charset="0"/>
                <a:cs typeface="Arial" panose="020B0604020202020204" pitchFamily="34" charset="0"/>
              </a:rPr>
              <a:t>Offered via NC Community Colleges</a:t>
            </a:r>
          </a:p>
          <a:p>
            <a:pPr lvl="1">
              <a:buFont typeface="Wingdings" panose="05000000000000000000" pitchFamily="2" charset="2"/>
              <a:buChar char="ü"/>
            </a:pPr>
            <a:r>
              <a:rPr lang="en-US" sz="2400" dirty="0">
                <a:latin typeface="Cambria" panose="02040503050406030204" pitchFamily="18" charset="0"/>
                <a:cs typeface="Arial" panose="020B0604020202020204" pitchFamily="34" charset="0"/>
              </a:rPr>
              <a:t>Students must be approved for dual enrollment prior to enrolling in courses </a:t>
            </a:r>
          </a:p>
          <a:p>
            <a:pPr lvl="1">
              <a:buFont typeface="Wingdings" panose="05000000000000000000" pitchFamily="2" charset="2"/>
              <a:buChar char="ü"/>
            </a:pPr>
            <a:r>
              <a:rPr lang="en-US" sz="2400" dirty="0">
                <a:latin typeface="Cambria" panose="02040503050406030204" pitchFamily="18" charset="0"/>
                <a:cs typeface="Arial" panose="020B0604020202020204" pitchFamily="34" charset="0"/>
              </a:rPr>
              <a:t>Students must attend the Community Colleges Informational Sessions before registering for classes</a:t>
            </a:r>
          </a:p>
          <a:p>
            <a:pPr marL="564642" lvl="1" indent="-171450">
              <a:buFont typeface="Wingdings" panose="05000000000000000000" pitchFamily="2" charset="2"/>
              <a:buChar char="ü"/>
            </a:pPr>
            <a:endParaRPr lang="en-US" sz="500" dirty="0">
              <a:latin typeface="Cambria" panose="02040503050406030204" pitchFamily="18" charset="0"/>
              <a:cs typeface="Arial" panose="020B0604020202020204" pitchFamily="34" charset="0"/>
            </a:endParaRPr>
          </a:p>
          <a:p>
            <a:pPr lvl="1">
              <a:buFont typeface="Wingdings" panose="05000000000000000000" pitchFamily="2" charset="2"/>
              <a:buChar char="ü"/>
            </a:pPr>
            <a:r>
              <a:rPr lang="en-US" sz="2400" dirty="0">
                <a:latin typeface="Cambria" panose="02040503050406030204" pitchFamily="18" charset="0"/>
                <a:cs typeface="Arial" panose="020B0604020202020204" pitchFamily="34" charset="0"/>
              </a:rPr>
              <a:t>Go to the Student Services </a:t>
            </a:r>
            <a:r>
              <a:rPr lang="en-US" sz="2400" dirty="0" err="1">
                <a:latin typeface="Cambria" panose="02040503050406030204" pitchFamily="18" charset="0"/>
                <a:cs typeface="Arial" panose="020B0604020202020204" pitchFamily="34" charset="0"/>
              </a:rPr>
              <a:t>Weebly</a:t>
            </a:r>
            <a:r>
              <a:rPr lang="en-US" sz="2400" dirty="0">
                <a:latin typeface="Cambria" panose="02040503050406030204" pitchFamily="18" charset="0"/>
                <a:cs typeface="Arial" panose="020B0604020202020204" pitchFamily="34" charset="0"/>
              </a:rPr>
              <a:t> page for more information</a:t>
            </a:r>
          </a:p>
          <a:p>
            <a:pPr lvl="1"/>
            <a:endParaRPr lang="en-US" sz="3100" dirty="0">
              <a:latin typeface="Arial" panose="020B0604020202020204" pitchFamily="34" charset="0"/>
              <a:cs typeface="Arial" panose="020B0604020202020204" pitchFamily="34" charset="0"/>
            </a:endParaRPr>
          </a:p>
          <a:p>
            <a:pPr lvl="1" eaLnBrk="1" hangingPunct="1">
              <a:buNone/>
            </a:pPr>
            <a:endParaRPr lang="en-US" sz="2000" b="1" dirty="0"/>
          </a:p>
        </p:txBody>
      </p:sp>
    </p:spTree>
    <p:extLst>
      <p:ext uri="{BB962C8B-B14F-4D97-AF65-F5344CB8AC3E}">
        <p14:creationId xmlns:p14="http://schemas.microsoft.com/office/powerpoint/2010/main" val="3688044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304800"/>
            <a:ext cx="6858000" cy="685800"/>
          </a:xfrm>
        </p:spPr>
        <p:txBody>
          <a:bodyPr>
            <a:normAutofit fontScale="90000"/>
          </a:bodyPr>
          <a:lstStyle/>
          <a:p>
            <a:br>
              <a:rPr lang="en-US" dirty="0">
                <a:latin typeface="Arial" panose="020B0604020202020204" pitchFamily="34" charset="0"/>
                <a:cs typeface="Arial" panose="020B0604020202020204" pitchFamily="34" charset="0"/>
              </a:rPr>
            </a:br>
            <a:r>
              <a:rPr lang="en-US" sz="4400" b="1" dirty="0">
                <a:latin typeface="Cambria" panose="02040503050406030204" pitchFamily="18" charset="0"/>
                <a:cs typeface="Arial" panose="020B0604020202020204" pitchFamily="34" charset="0"/>
              </a:rPr>
              <a:t>Mid-Year/Early Graduation</a:t>
            </a:r>
            <a:br>
              <a:rPr lang="en-US" sz="4400" u="sng"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914400" y="1676400"/>
            <a:ext cx="8001000" cy="4648200"/>
          </a:xfrm>
        </p:spPr>
        <p:txBody>
          <a:bodyPr>
            <a:normAutofit/>
          </a:bodyPr>
          <a:lstStyle/>
          <a:p>
            <a:r>
              <a:rPr lang="en-US" sz="3000" dirty="0">
                <a:latin typeface="Cambria" panose="02040503050406030204" pitchFamily="18" charset="0"/>
                <a:cs typeface="Arial" panose="020B0604020202020204" pitchFamily="34" charset="0"/>
              </a:rPr>
              <a:t>Students can choose to graduate 1-year early or mid-year of their graduation year (January)</a:t>
            </a:r>
          </a:p>
          <a:p>
            <a:r>
              <a:rPr lang="en-US" sz="3000" dirty="0">
                <a:latin typeface="Cambria" panose="02040503050406030204" pitchFamily="18" charset="0"/>
                <a:cs typeface="Arial" panose="020B0604020202020204" pitchFamily="34" charset="0"/>
              </a:rPr>
              <a:t>Students would need to inform their counselor of their intention and complete appropriate paperwork so that a graduation plan can be developed</a:t>
            </a:r>
          </a:p>
          <a:p>
            <a:pPr marL="109728" indent="0">
              <a:buNone/>
            </a:pPr>
            <a:endParaRPr lang="en-US" sz="300" dirty="0">
              <a:latin typeface="Cambria" panose="02040503050406030204" pitchFamily="18"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pPr marL="907542" lvl="1" indent="-514350">
              <a:buFont typeface="+mj-lt"/>
              <a:buAutoNum type="arabicPeriod"/>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448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304800"/>
            <a:ext cx="6858000" cy="685800"/>
          </a:xfrm>
        </p:spPr>
        <p:txBody>
          <a:bodyPr>
            <a:normAutofit fontScale="90000"/>
          </a:bodyPr>
          <a:lstStyle/>
          <a:p>
            <a:br>
              <a:rPr lang="en-US" dirty="0">
                <a:latin typeface="Arial" panose="020B0604020202020204" pitchFamily="34" charset="0"/>
                <a:cs typeface="Arial" panose="020B0604020202020204" pitchFamily="34" charset="0"/>
              </a:rPr>
            </a:br>
            <a:r>
              <a:rPr lang="en-US" sz="4400" b="1" dirty="0">
                <a:latin typeface="Cambria" panose="02040503050406030204" pitchFamily="18" charset="0"/>
                <a:cs typeface="Arial" panose="020B0604020202020204" pitchFamily="34" charset="0"/>
              </a:rPr>
              <a:t>Early Release/Late Arrival</a:t>
            </a:r>
            <a:br>
              <a:rPr lang="en-US" sz="4400" u="sng"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914400" y="1676400"/>
            <a:ext cx="8001000" cy="4648200"/>
          </a:xfrm>
        </p:spPr>
        <p:txBody>
          <a:bodyPr>
            <a:normAutofit/>
          </a:bodyPr>
          <a:lstStyle/>
          <a:p>
            <a:r>
              <a:rPr lang="en-US" sz="3000" dirty="0">
                <a:latin typeface="Cambria" panose="02040503050406030204" pitchFamily="18" charset="0"/>
                <a:cs typeface="Arial" panose="020B0604020202020204" pitchFamily="34" charset="0"/>
              </a:rPr>
              <a:t>Offered to Juniors and Seniors</a:t>
            </a:r>
          </a:p>
          <a:p>
            <a:r>
              <a:rPr lang="en-US" sz="3000" dirty="0">
                <a:latin typeface="Cambria" panose="02040503050406030204" pitchFamily="18" charset="0"/>
                <a:cs typeface="Arial" panose="020B0604020202020204" pitchFamily="34" charset="0"/>
              </a:rPr>
              <a:t>Dual enrollment, Employment, Internship</a:t>
            </a:r>
          </a:p>
          <a:p>
            <a:r>
              <a:rPr lang="en-US" sz="3000" dirty="0">
                <a:latin typeface="Cambria" panose="02040503050406030204" pitchFamily="18" charset="0"/>
                <a:cs typeface="Arial" panose="020B0604020202020204" pitchFamily="34" charset="0"/>
              </a:rPr>
              <a:t>Students will sign up for 11 courses and then apply for Early Release/Late Arrival during designated timeframe</a:t>
            </a:r>
          </a:p>
          <a:p>
            <a:r>
              <a:rPr lang="en-US" sz="3000" dirty="0">
                <a:latin typeface="Cambria" panose="02040503050406030204" pitchFamily="18" charset="0"/>
                <a:cs typeface="Arial" panose="020B0604020202020204" pitchFamily="34" charset="0"/>
              </a:rPr>
              <a:t>Applications will be available in April. It is best to submit the application before the end of the school year.</a:t>
            </a:r>
          </a:p>
          <a:p>
            <a:pPr marL="109728" indent="0">
              <a:buNone/>
            </a:pPr>
            <a:endParaRPr lang="en-US" sz="300" dirty="0">
              <a:latin typeface="Cambria" panose="02040503050406030204" pitchFamily="18"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pPr marL="907542" lvl="1" indent="-514350">
              <a:buFont typeface="+mj-lt"/>
              <a:buAutoNum type="arabicPeriod"/>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5661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04C3-1916-4CF0-A4A6-B298510108D6}"/>
              </a:ext>
            </a:extLst>
          </p:cNvPr>
          <p:cNvSpPr>
            <a:spLocks noGrp="1"/>
          </p:cNvSpPr>
          <p:nvPr>
            <p:ph type="title"/>
          </p:nvPr>
        </p:nvSpPr>
        <p:spPr>
          <a:xfrm>
            <a:off x="982133" y="457201"/>
            <a:ext cx="7704667" cy="1981200"/>
          </a:xfrm>
        </p:spPr>
        <p:txBody>
          <a:bodyPr>
            <a:normAutofit/>
          </a:bodyPr>
          <a:lstStyle/>
          <a:p>
            <a:r>
              <a:rPr lang="en-US" sz="3600" dirty="0">
                <a:latin typeface="Cambria" panose="02040503050406030204" pitchFamily="18" charset="0"/>
                <a:ea typeface="Cambria" panose="02040503050406030204" pitchFamily="18" charset="0"/>
              </a:rPr>
              <a:t>Course Registration Tips</a:t>
            </a:r>
            <a:br>
              <a:rPr lang="en-US" sz="3600" dirty="0">
                <a:latin typeface="Cambria" panose="02040503050406030204" pitchFamily="18" charset="0"/>
                <a:ea typeface="Cambria" panose="02040503050406030204" pitchFamily="18" charset="0"/>
              </a:rPr>
            </a:br>
            <a:r>
              <a:rPr lang="en-US" sz="3600" dirty="0">
                <a:latin typeface="Cambria" panose="02040503050406030204" pitchFamily="18" charset="0"/>
                <a:ea typeface="Cambria" panose="02040503050406030204" pitchFamily="18" charset="0"/>
              </a:rPr>
              <a:t>for </a:t>
            </a:r>
            <a:br>
              <a:rPr lang="en-US" sz="3600" dirty="0">
                <a:latin typeface="Cambria" panose="02040503050406030204" pitchFamily="18" charset="0"/>
                <a:ea typeface="Cambria" panose="02040503050406030204" pitchFamily="18" charset="0"/>
              </a:rPr>
            </a:br>
            <a:r>
              <a:rPr lang="en-US" sz="3600" dirty="0">
                <a:latin typeface="Cambria" panose="02040503050406030204" pitchFamily="18" charset="0"/>
                <a:ea typeface="Cambria" panose="02040503050406030204" pitchFamily="18" charset="0"/>
              </a:rPr>
              <a:t>Athletes</a:t>
            </a:r>
          </a:p>
        </p:txBody>
      </p:sp>
      <p:sp>
        <p:nvSpPr>
          <p:cNvPr id="3" name="Content Placeholder 2">
            <a:extLst>
              <a:ext uri="{FF2B5EF4-FFF2-40B4-BE49-F238E27FC236}">
                <a16:creationId xmlns:a16="http://schemas.microsoft.com/office/drawing/2014/main" id="{6683C441-8658-4EB5-9376-E8983628FFC4}"/>
              </a:ext>
            </a:extLst>
          </p:cNvPr>
          <p:cNvSpPr>
            <a:spLocks noGrp="1"/>
          </p:cNvSpPr>
          <p:nvPr>
            <p:ph idx="1"/>
          </p:nvPr>
        </p:nvSpPr>
        <p:spPr>
          <a:xfrm>
            <a:off x="1143000" y="2514600"/>
            <a:ext cx="7704667" cy="2438400"/>
          </a:xfrm>
        </p:spPr>
        <p:txBody>
          <a:bodyPr/>
          <a:lstStyle/>
          <a:p>
            <a:pPr marL="0" indent="0">
              <a:buNone/>
            </a:pPr>
            <a:r>
              <a:rPr lang="en-US" dirty="0">
                <a:latin typeface="Cambria" panose="02040503050406030204" pitchFamily="18" charset="0"/>
                <a:ea typeface="Cambria" panose="02040503050406030204" pitchFamily="18" charset="0"/>
              </a:rPr>
              <a:t>Students must earn three (3) credits in the semester prior to their sport season to be eligible to participate in athletics. </a:t>
            </a:r>
          </a:p>
        </p:txBody>
      </p:sp>
    </p:spTree>
    <p:extLst>
      <p:ext uri="{BB962C8B-B14F-4D97-AF65-F5344CB8AC3E}">
        <p14:creationId xmlns:p14="http://schemas.microsoft.com/office/powerpoint/2010/main" val="44853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1295399"/>
          </a:xfrm>
        </p:spPr>
        <p:txBody>
          <a:bodyPr/>
          <a:lstStyle/>
          <a:p>
            <a:pPr eaLnBrk="1" fontAlgn="auto" hangingPunct="1">
              <a:spcAft>
                <a:spcPts val="0"/>
              </a:spcAft>
              <a:defRPr/>
            </a:pPr>
            <a:r>
              <a:rPr lang="en-US" sz="4800" b="1" dirty="0">
                <a:latin typeface="Cambria" panose="02040503050406030204" pitchFamily="18" charset="0"/>
                <a:cs typeface="Arial" panose="020B0604020202020204" pitchFamily="34" charset="0"/>
              </a:rPr>
              <a:t>The Bottom Line</a:t>
            </a:r>
            <a:endParaRPr sz="4800" b="1" dirty="0">
              <a:latin typeface="Cambria" panose="02040503050406030204" pitchFamily="18" charset="0"/>
              <a:cs typeface="Arial" panose="020B0604020202020204" pitchFamily="34" charset="0"/>
            </a:endParaRPr>
          </a:p>
        </p:txBody>
      </p:sp>
      <p:sp>
        <p:nvSpPr>
          <p:cNvPr id="35842" name="Content Placeholder 1"/>
          <p:cNvSpPr>
            <a:spLocks noGrp="1"/>
          </p:cNvSpPr>
          <p:nvPr>
            <p:ph idx="1"/>
          </p:nvPr>
        </p:nvSpPr>
        <p:spPr>
          <a:xfrm>
            <a:off x="982132" y="1600201"/>
            <a:ext cx="7780867" cy="4114800"/>
          </a:xfrm>
        </p:spPr>
        <p:txBody>
          <a:bodyPr>
            <a:normAutofit/>
          </a:bodyPr>
          <a:lstStyle/>
          <a:p>
            <a:r>
              <a:rPr lang="en-US" b="1" dirty="0">
                <a:latin typeface="Cambria" panose="02040503050406030204" pitchFamily="18" charset="0"/>
                <a:cs typeface="Arial" panose="020B0604020202020204" pitchFamily="34" charset="0"/>
              </a:rPr>
              <a:t>Select courses wisely</a:t>
            </a:r>
            <a:r>
              <a:rPr lang="en-US" dirty="0">
                <a:latin typeface="Cambria" panose="02040503050406030204" pitchFamily="18" charset="0"/>
                <a:cs typeface="Arial" panose="020B0604020202020204" pitchFamily="34" charset="0"/>
              </a:rPr>
              <a:t>: </a:t>
            </a:r>
          </a:p>
          <a:p>
            <a:pPr lvl="1"/>
            <a:r>
              <a:rPr lang="en-US" sz="2400" dirty="0">
                <a:latin typeface="Cambria" panose="02040503050406030204" pitchFamily="18" charset="0"/>
                <a:cs typeface="Arial" panose="020B0604020202020204" pitchFamily="34" charset="0"/>
              </a:rPr>
              <a:t>take courses you are interested in, </a:t>
            </a:r>
          </a:p>
          <a:p>
            <a:pPr lvl="1"/>
            <a:r>
              <a:rPr lang="en-US" sz="2400" dirty="0">
                <a:latin typeface="Cambria" panose="02040503050406030204" pitchFamily="18" charset="0"/>
                <a:cs typeface="Arial" panose="020B0604020202020204" pitchFamily="34" charset="0"/>
              </a:rPr>
              <a:t>take a workload you can balance, </a:t>
            </a:r>
          </a:p>
          <a:p>
            <a:pPr lvl="1"/>
            <a:r>
              <a:rPr lang="en-US" sz="2400" dirty="0">
                <a:latin typeface="Cambria" panose="02040503050406030204" pitchFamily="18" charset="0"/>
                <a:cs typeface="Arial" panose="020B0604020202020204" pitchFamily="34" charset="0"/>
              </a:rPr>
              <a:t>know that you can get any of the 11 courses that you select in the registration process</a:t>
            </a:r>
          </a:p>
          <a:p>
            <a:pPr lvl="1"/>
            <a:r>
              <a:rPr lang="en-US" sz="2400" dirty="0">
                <a:latin typeface="Cambria" panose="02040503050406030204" pitchFamily="18" charset="0"/>
                <a:cs typeface="Arial" panose="020B0604020202020204" pitchFamily="34" charset="0"/>
              </a:rPr>
              <a:t>talk to teachers, counselors and parents to get input</a:t>
            </a:r>
          </a:p>
          <a:p>
            <a:pPr eaLnBrk="1" hangingPunct="1">
              <a:buFont typeface="Wingdings 2" pitchFamily="18" charset="2"/>
              <a:buChar char=""/>
            </a:pPr>
            <a:endParaRPr lang="en-US" sz="800" dirty="0"/>
          </a:p>
          <a:p>
            <a:pPr eaLnBrk="1" hangingPunct="1">
              <a:buFont typeface="Wingdings 2" pitchFamily="18" charset="2"/>
              <a:buChar char=""/>
            </a:pPr>
            <a:endParaRPr lang="en-US" dirty="0"/>
          </a:p>
          <a:p>
            <a:pPr marL="109728" indent="0" eaLnBrk="1" hangingPunct="1">
              <a:buNone/>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4876800"/>
            <a:ext cx="1828800" cy="16720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371600" y="533400"/>
            <a:ext cx="7010400" cy="9144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 </a:t>
            </a:r>
            <a:br>
              <a:rPr lang="en-US" sz="3700" b="1" dirty="0">
                <a:latin typeface="Cambria" panose="02040503050406030204" pitchFamily="18" charset="0"/>
                <a:cs typeface="Arial" panose="020B0604020202020204" pitchFamily="34" charset="0"/>
              </a:rPr>
            </a:br>
            <a:r>
              <a:rPr lang="en-US" sz="3700" b="1" dirty="0">
                <a:latin typeface="Cambria" panose="02040503050406030204" pitchFamily="18" charset="0"/>
                <a:cs typeface="Arial" panose="020B0604020202020204" pitchFamily="34" charset="0"/>
              </a:rPr>
              <a:t>General Information</a:t>
            </a:r>
          </a:p>
        </p:txBody>
      </p:sp>
      <p:sp>
        <p:nvSpPr>
          <p:cNvPr id="29699" name="Content Placeholder 2"/>
          <p:cNvSpPr>
            <a:spLocks noGrp="1"/>
          </p:cNvSpPr>
          <p:nvPr>
            <p:ph idx="1"/>
          </p:nvPr>
        </p:nvSpPr>
        <p:spPr>
          <a:xfrm>
            <a:off x="914400" y="2514600"/>
            <a:ext cx="8001000" cy="4267200"/>
          </a:xfrm>
        </p:spPr>
        <p:txBody>
          <a:bodyPr>
            <a:normAutofit fontScale="92500"/>
          </a:bodyPr>
          <a:lstStyle/>
          <a:p>
            <a:r>
              <a:rPr lang="en-US" sz="2800" b="1" dirty="0">
                <a:latin typeface="Cambria" panose="02040503050406030204" pitchFamily="18" charset="0"/>
              </a:rPr>
              <a:t>February 16 – February 24: </a:t>
            </a:r>
            <a:r>
              <a:rPr lang="en-US" sz="2800" dirty="0">
                <a:latin typeface="Cambria" panose="02040503050406030204" pitchFamily="18" charset="0"/>
              </a:rPr>
              <a:t>Counselors will visit English classrooms to present the general information for registration</a:t>
            </a:r>
          </a:p>
          <a:p>
            <a:r>
              <a:rPr lang="en-US" sz="2800" b="1" dirty="0">
                <a:latin typeface="Cambria" panose="02040503050406030204" pitchFamily="18" charset="0"/>
              </a:rPr>
              <a:t>Friday, February 25:</a:t>
            </a:r>
            <a:r>
              <a:rPr lang="en-US" sz="2800" dirty="0">
                <a:latin typeface="Cambria" panose="02040503050406030204" pitchFamily="18" charset="0"/>
              </a:rPr>
              <a:t> Registration information session in the auditorium for students who are not enrolled in English classes</a:t>
            </a:r>
          </a:p>
          <a:p>
            <a:pPr lvl="1"/>
            <a:r>
              <a:rPr lang="en-US" sz="2400" dirty="0">
                <a:latin typeface="Cambria" panose="02040503050406030204" pitchFamily="18" charset="0"/>
              </a:rPr>
              <a:t>Second Period: Juniors not enrolled in English classes</a:t>
            </a:r>
          </a:p>
          <a:p>
            <a:pPr lvl="1"/>
            <a:r>
              <a:rPr lang="en-US" sz="2400" dirty="0">
                <a:latin typeface="Cambria" panose="02040503050406030204" pitchFamily="18" charset="0"/>
              </a:rPr>
              <a:t>Third Period: Freshman not enrolled in English classes</a:t>
            </a:r>
          </a:p>
          <a:p>
            <a:pPr lvl="1"/>
            <a:r>
              <a:rPr lang="en-US" sz="2400" dirty="0">
                <a:latin typeface="Cambria" panose="02040503050406030204" pitchFamily="18" charset="0"/>
              </a:rPr>
              <a:t>Fourth Period: Sophomores not enrolled in English classes</a:t>
            </a:r>
          </a:p>
          <a:p>
            <a:endParaRPr lang="en-US" sz="4000" b="1" dirty="0">
              <a:latin typeface="Cambria" panose="02040503050406030204" pitchFamily="18" charset="0"/>
            </a:endParaRPr>
          </a:p>
          <a:p>
            <a:pPr marL="231775" indent="-231775" eaLnBrk="1" hangingPunct="1">
              <a:tabLst>
                <a:tab pos="2109788" algn="l"/>
              </a:tabLst>
            </a:pPr>
            <a:endParaRPr lang="en-US" sz="26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1000" dirty="0">
              <a:latin typeface="Cambria" panose="02040503050406030204" pitchFamily="18" charset="0"/>
              <a:cs typeface="Arial" panose="020B0604020202020204" pitchFamily="34" charset="0"/>
            </a:endParaRPr>
          </a:p>
          <a:p>
            <a:pPr marL="1009650" lvl="3" indent="-231775" eaLnBrk="1" hangingPunct="1">
              <a:buNone/>
              <a:tabLst>
                <a:tab pos="2109788" algn="l"/>
              </a:tabLst>
            </a:pPr>
            <a:endParaRPr lang="en-US" sz="12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783742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2748210"/>
            <a:ext cx="6166496" cy="519758"/>
          </a:xfrm>
          <a:prstGeom prst="rect">
            <a:avLst/>
          </a:prstGeom>
        </p:spPr>
        <p:txBody>
          <a:bodyPr wrap="none">
            <a:spAutoFit/>
          </a:bodyPr>
          <a:lstStyle/>
          <a:p>
            <a:pPr>
              <a:lnSpc>
                <a:spcPct val="107000"/>
              </a:lnSpc>
              <a:spcAft>
                <a:spcPts val="800"/>
              </a:spcAft>
            </a:pPr>
            <a:r>
              <a:rPr lang="en-US" dirty="0">
                <a:latin typeface="Cambria" panose="02040503050406030204" pitchFamily="18" charset="0"/>
                <a:ea typeface="Cambria" panose="02040503050406030204" pitchFamily="18" charset="0"/>
                <a:cs typeface="Times New Roman" panose="02020603050405020304" pitchFamily="18" charset="0"/>
              </a:rPr>
              <a:t> </a:t>
            </a:r>
            <a:r>
              <a:rPr lang="en-US" sz="2800" dirty="0">
                <a:latin typeface="Cambria" panose="02040503050406030204" pitchFamily="18" charset="0"/>
                <a:ea typeface="Cambria" panose="02040503050406030204" pitchFamily="18" charset="0"/>
                <a:cs typeface="Times New Roman" panose="02020603050405020304" pitchFamily="18" charset="0"/>
              </a:rPr>
              <a:t>Follow us on Twitter @</a:t>
            </a:r>
            <a:r>
              <a:rPr lang="en-US" sz="2800" dirty="0" err="1">
                <a:latin typeface="Cambria" panose="02040503050406030204" pitchFamily="18" charset="0"/>
                <a:ea typeface="Cambria" panose="02040503050406030204" pitchFamily="18" charset="0"/>
                <a:cs typeface="Times New Roman" panose="02020603050405020304" pitchFamily="18" charset="0"/>
              </a:rPr>
              <a:t>pchscounselors</a:t>
            </a:r>
            <a:endParaRPr lang="en-US" sz="2800" dirty="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6" name="Picture 5" descr="C:\Users\mgraves\Pictures\Tweet.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743200"/>
            <a:ext cx="542925" cy="542925"/>
          </a:xfrm>
          <a:prstGeom prst="rect">
            <a:avLst/>
          </a:prstGeom>
          <a:noFill/>
          <a:ln>
            <a:noFill/>
          </a:ln>
        </p:spPr>
      </p:pic>
      <p:sp>
        <p:nvSpPr>
          <p:cNvPr id="7" name="TextBox 6"/>
          <p:cNvSpPr txBox="1"/>
          <p:nvPr/>
        </p:nvSpPr>
        <p:spPr>
          <a:xfrm>
            <a:off x="1135117" y="457200"/>
            <a:ext cx="8153400" cy="1200329"/>
          </a:xfrm>
          <a:prstGeom prst="rect">
            <a:avLst/>
          </a:prstGeom>
          <a:noFill/>
        </p:spPr>
        <p:txBody>
          <a:bodyPr wrap="square" rtlCol="0">
            <a:spAutoFit/>
          </a:bodyPr>
          <a:lstStyle/>
          <a:p>
            <a:r>
              <a:rPr lang="en-US" sz="3600" b="1" dirty="0">
                <a:latin typeface="Cambria" panose="02040503050406030204" pitchFamily="18" charset="0"/>
                <a:ea typeface="Cambria" panose="02040503050406030204" pitchFamily="18" charset="0"/>
              </a:rPr>
              <a:t>Receive Updates from </a:t>
            </a:r>
          </a:p>
          <a:p>
            <a:r>
              <a:rPr lang="en-US" sz="3600" b="1" dirty="0">
                <a:latin typeface="Cambria" panose="02040503050406030204" pitchFamily="18" charset="0"/>
                <a:ea typeface="Cambria" panose="02040503050406030204" pitchFamily="18" charset="0"/>
              </a:rPr>
              <a:t>Student Services</a:t>
            </a:r>
          </a:p>
        </p:txBody>
      </p:sp>
    </p:spTree>
    <p:extLst>
      <p:ext uri="{BB962C8B-B14F-4D97-AF65-F5344CB8AC3E}">
        <p14:creationId xmlns:p14="http://schemas.microsoft.com/office/powerpoint/2010/main" val="4261140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4952999"/>
          </a:xfrm>
        </p:spPr>
        <p:txBody>
          <a:bodyPr>
            <a:normAutofit/>
          </a:bodyPr>
          <a:lstStyle/>
          <a:p>
            <a:pPr eaLnBrk="1" fontAlgn="auto" hangingPunct="1">
              <a:spcAft>
                <a:spcPts val="0"/>
              </a:spcAft>
              <a:defRPr/>
            </a:pPr>
            <a:r>
              <a:rPr lang="en-US" sz="5200" b="1" dirty="0">
                <a:latin typeface="Cambria" panose="02040503050406030204" pitchFamily="18" charset="0"/>
                <a:cs typeface="Arial" panose="020B0604020202020204" pitchFamily="34" charset="0"/>
              </a:rPr>
              <a:t>Thank you for your attention and please let us know if you need support with the registration process!</a:t>
            </a:r>
            <a:endParaRPr sz="5200" b="1" dirty="0">
              <a:latin typeface="Cambria" panose="02040503050406030204" pitchFamily="18" charset="0"/>
              <a:cs typeface="Arial" panose="020B0604020202020204" pitchFamily="34" charset="0"/>
            </a:endParaRPr>
          </a:p>
        </p:txBody>
      </p:sp>
      <p:sp>
        <p:nvSpPr>
          <p:cNvPr id="35842" name="Content Placeholder 1"/>
          <p:cNvSpPr>
            <a:spLocks noGrp="1"/>
          </p:cNvSpPr>
          <p:nvPr>
            <p:ph idx="1"/>
          </p:nvPr>
        </p:nvSpPr>
        <p:spPr>
          <a:xfrm>
            <a:off x="982132" y="1600201"/>
            <a:ext cx="7780867" cy="4114800"/>
          </a:xfrm>
        </p:spPr>
        <p:txBody>
          <a:bodyPr>
            <a:normAutofit/>
          </a:bodyPr>
          <a:lstStyle/>
          <a:p>
            <a:pPr marL="0" indent="0">
              <a:buNone/>
            </a:pPr>
            <a:endParaRPr lang="en-US" sz="800" dirty="0"/>
          </a:p>
          <a:p>
            <a:pPr eaLnBrk="1" hangingPunct="1">
              <a:buFont typeface="Wingdings 2" pitchFamily="18" charset="2"/>
              <a:buChar char=""/>
            </a:pPr>
            <a:endParaRPr lang="en-US" dirty="0"/>
          </a:p>
          <a:p>
            <a:pPr marL="109728" indent="0" eaLnBrk="1" hangingPunct="1">
              <a:buNone/>
            </a:pPr>
            <a:endParaRPr lang="en-US" dirty="0"/>
          </a:p>
        </p:txBody>
      </p:sp>
    </p:spTree>
    <p:extLst>
      <p:ext uri="{BB962C8B-B14F-4D97-AF65-F5344CB8AC3E}">
        <p14:creationId xmlns:p14="http://schemas.microsoft.com/office/powerpoint/2010/main" val="362868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371600" y="533400"/>
            <a:ext cx="7010400" cy="6858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 – 11</a:t>
            </a:r>
            <a:r>
              <a:rPr lang="en-US" sz="3700" b="1" baseline="30000" dirty="0">
                <a:latin typeface="Cambria" panose="02040503050406030204" pitchFamily="18" charset="0"/>
                <a:cs typeface="Arial" panose="020B0604020202020204" pitchFamily="34" charset="0"/>
              </a:rPr>
              <a:t>th</a:t>
            </a:r>
            <a:r>
              <a:rPr lang="en-US" sz="3700" b="1" dirty="0">
                <a:latin typeface="Cambria" panose="02040503050406030204" pitchFamily="18" charset="0"/>
                <a:cs typeface="Arial" panose="020B0604020202020204" pitchFamily="34" charset="0"/>
              </a:rPr>
              <a:t> Grade</a:t>
            </a:r>
          </a:p>
        </p:txBody>
      </p:sp>
      <p:sp>
        <p:nvSpPr>
          <p:cNvPr id="29699" name="Content Placeholder 2"/>
          <p:cNvSpPr>
            <a:spLocks noGrp="1"/>
          </p:cNvSpPr>
          <p:nvPr>
            <p:ph idx="1"/>
          </p:nvPr>
        </p:nvSpPr>
        <p:spPr>
          <a:xfrm>
            <a:off x="914400" y="2514600"/>
            <a:ext cx="8001000" cy="4267200"/>
          </a:xfrm>
        </p:spPr>
        <p:txBody>
          <a:bodyPr>
            <a:normAutofit lnSpcReduction="10000"/>
          </a:bodyPr>
          <a:lstStyle/>
          <a:p>
            <a:r>
              <a:rPr lang="en-US" sz="2800" b="1" dirty="0">
                <a:latin typeface="Cambria" panose="02040503050406030204" pitchFamily="18" charset="0"/>
              </a:rPr>
              <a:t>Week of February 28: </a:t>
            </a:r>
            <a:r>
              <a:rPr lang="en-US" sz="2800" dirty="0">
                <a:latin typeface="Cambria" panose="02040503050406030204" pitchFamily="18" charset="0"/>
              </a:rPr>
              <a:t>Current 11</a:t>
            </a:r>
            <a:r>
              <a:rPr lang="en-US" sz="2800" baseline="30000" dirty="0">
                <a:latin typeface="Cambria" panose="02040503050406030204" pitchFamily="18" charset="0"/>
              </a:rPr>
              <a:t>th</a:t>
            </a:r>
            <a:r>
              <a:rPr lang="en-US" sz="2800" dirty="0">
                <a:latin typeface="Cambria" panose="02040503050406030204" pitchFamily="18" charset="0"/>
              </a:rPr>
              <a:t> graders will register for 21-22 school year; PS portal will open</a:t>
            </a:r>
          </a:p>
          <a:p>
            <a:r>
              <a:rPr lang="en-US" sz="2800" b="1" dirty="0">
                <a:latin typeface="Cambria" panose="02040503050406030204" pitchFamily="18" charset="0"/>
              </a:rPr>
              <a:t>Monday, February 28 – Monday, March 7:</a:t>
            </a:r>
            <a:r>
              <a:rPr lang="en-US" sz="2800" dirty="0">
                <a:latin typeface="Cambria" panose="02040503050406030204" pitchFamily="18" charset="0"/>
              </a:rPr>
              <a:t> Students can make individual appointments with their counselor to discuss registration, if needed.</a:t>
            </a:r>
          </a:p>
          <a:p>
            <a:pPr lvl="1"/>
            <a:r>
              <a:rPr lang="en-US" sz="2400" dirty="0">
                <a:latin typeface="Cambria" panose="02040503050406030204" pitchFamily="18" charset="0"/>
              </a:rPr>
              <a:t>Counselor appointments will be made on the Panther Creek Student Services website. Once you make an appointment show your teacher the appointment date and time during class to come to Student Services.</a:t>
            </a:r>
          </a:p>
          <a:p>
            <a:pPr lvl="1"/>
            <a:r>
              <a:rPr lang="en-US" sz="2400" b="1" dirty="0">
                <a:latin typeface="Cambria" panose="02040503050406030204" pitchFamily="18" charset="0"/>
              </a:rPr>
              <a:t>The portal will close on Monday night, March 7</a:t>
            </a:r>
          </a:p>
          <a:p>
            <a:endParaRPr lang="en-US" sz="4000" b="1" dirty="0">
              <a:latin typeface="Cambria" panose="02040503050406030204" pitchFamily="18" charset="0"/>
            </a:endParaRPr>
          </a:p>
          <a:p>
            <a:pPr marL="231775" indent="-231775" eaLnBrk="1" hangingPunct="1">
              <a:tabLst>
                <a:tab pos="2109788" algn="l"/>
              </a:tabLst>
            </a:pPr>
            <a:endParaRPr lang="en-US" sz="26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1000" dirty="0">
              <a:latin typeface="Cambria" panose="02040503050406030204" pitchFamily="18" charset="0"/>
              <a:cs typeface="Arial" panose="020B0604020202020204" pitchFamily="34" charset="0"/>
            </a:endParaRPr>
          </a:p>
          <a:p>
            <a:pPr marL="1009650" lvl="3" indent="-231775" eaLnBrk="1" hangingPunct="1">
              <a:buNone/>
              <a:tabLst>
                <a:tab pos="2109788" algn="l"/>
              </a:tabLst>
            </a:pPr>
            <a:endParaRPr lang="en-US" sz="12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25977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371600" y="533400"/>
            <a:ext cx="7010400" cy="6858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 – 10</a:t>
            </a:r>
            <a:r>
              <a:rPr lang="en-US" sz="3700" b="1" baseline="30000" dirty="0">
                <a:latin typeface="Cambria" panose="02040503050406030204" pitchFamily="18" charset="0"/>
                <a:cs typeface="Arial" panose="020B0604020202020204" pitchFamily="34" charset="0"/>
              </a:rPr>
              <a:t>th</a:t>
            </a:r>
            <a:r>
              <a:rPr lang="en-US" sz="3700" b="1" dirty="0">
                <a:latin typeface="Cambria" panose="02040503050406030204" pitchFamily="18" charset="0"/>
                <a:cs typeface="Arial" panose="020B0604020202020204" pitchFamily="34" charset="0"/>
              </a:rPr>
              <a:t> Grade</a:t>
            </a:r>
          </a:p>
        </p:txBody>
      </p:sp>
      <p:sp>
        <p:nvSpPr>
          <p:cNvPr id="29699" name="Content Placeholder 2"/>
          <p:cNvSpPr>
            <a:spLocks noGrp="1"/>
          </p:cNvSpPr>
          <p:nvPr>
            <p:ph idx="1"/>
          </p:nvPr>
        </p:nvSpPr>
        <p:spPr>
          <a:xfrm>
            <a:off x="914400" y="2209800"/>
            <a:ext cx="8001000" cy="5257800"/>
          </a:xfrm>
        </p:spPr>
        <p:txBody>
          <a:bodyPr>
            <a:normAutofit fontScale="77500" lnSpcReduction="20000"/>
          </a:bodyPr>
          <a:lstStyle/>
          <a:p>
            <a:r>
              <a:rPr lang="en-US" sz="2800" b="1" dirty="0">
                <a:latin typeface="Cambria" panose="02040503050406030204" pitchFamily="18" charset="0"/>
              </a:rPr>
              <a:t>Week of March 7: </a:t>
            </a:r>
            <a:r>
              <a:rPr lang="en-US" sz="2800" dirty="0">
                <a:latin typeface="Cambria" panose="02040503050406030204" pitchFamily="18" charset="0"/>
              </a:rPr>
              <a:t>Current 10</a:t>
            </a:r>
            <a:r>
              <a:rPr lang="en-US" sz="2800" baseline="30000" dirty="0">
                <a:latin typeface="Cambria" panose="02040503050406030204" pitchFamily="18" charset="0"/>
              </a:rPr>
              <a:t>th</a:t>
            </a:r>
            <a:r>
              <a:rPr lang="en-US" sz="2800" dirty="0">
                <a:latin typeface="Cambria" panose="02040503050406030204" pitchFamily="18" charset="0"/>
              </a:rPr>
              <a:t> graders will register for 22-23 school year</a:t>
            </a:r>
          </a:p>
          <a:p>
            <a:r>
              <a:rPr lang="en-US" sz="2800" b="1" dirty="0">
                <a:latin typeface="Cambria" panose="02040503050406030204" pitchFamily="18" charset="0"/>
              </a:rPr>
              <a:t>Monday, March 7 – Tuesday, March 8:</a:t>
            </a:r>
            <a:r>
              <a:rPr lang="en-US" sz="2800" dirty="0">
                <a:latin typeface="Cambria" panose="02040503050406030204" pitchFamily="18" charset="0"/>
              </a:rPr>
              <a:t> Students will attend group registration meetings with their Counselor in the Media Center. Passes will be distributed by Thursday, March 3</a:t>
            </a:r>
            <a:r>
              <a:rPr lang="en-US" sz="2800" baseline="30000" dirty="0">
                <a:latin typeface="Cambria" panose="02040503050406030204" pitchFamily="18" charset="0"/>
              </a:rPr>
              <a:t>rd</a:t>
            </a:r>
            <a:r>
              <a:rPr lang="en-US" sz="2800" dirty="0">
                <a:latin typeface="Cambria" panose="02040503050406030204" pitchFamily="18" charset="0"/>
              </a:rPr>
              <a:t>.</a:t>
            </a:r>
          </a:p>
          <a:p>
            <a:r>
              <a:rPr lang="en-US" sz="2800" b="1" dirty="0">
                <a:latin typeface="Cambria" panose="02040503050406030204" pitchFamily="18" charset="0"/>
              </a:rPr>
              <a:t>Wednesday, March 9 – Friday, March 11: </a:t>
            </a:r>
            <a:r>
              <a:rPr lang="en-US" sz="2800" dirty="0">
                <a:latin typeface="Cambria" panose="02040503050406030204" pitchFamily="18" charset="0"/>
              </a:rPr>
              <a:t>Students can make individual appointments with their counselor if needed. </a:t>
            </a:r>
          </a:p>
          <a:p>
            <a:pPr lvl="1"/>
            <a:r>
              <a:rPr lang="en-US" sz="2400" dirty="0">
                <a:latin typeface="Cambria" panose="02040503050406030204" pitchFamily="18" charset="0"/>
              </a:rPr>
              <a:t>Counselor appointments will be made on the Panther Creek Student Services website. Once you make an appointment show your teacher the appointment date and time during class to come to Student Services.</a:t>
            </a:r>
          </a:p>
          <a:p>
            <a:r>
              <a:rPr lang="en-US" sz="2800" b="1" dirty="0">
                <a:latin typeface="Cambria" panose="02040503050406030204" pitchFamily="18" charset="0"/>
              </a:rPr>
              <a:t>Monday, March 7 – Monday, March 14:</a:t>
            </a:r>
            <a:r>
              <a:rPr lang="en-US" sz="2800" dirty="0">
                <a:latin typeface="Cambria" panose="02040503050406030204" pitchFamily="18" charset="0"/>
              </a:rPr>
              <a:t> Current 10</a:t>
            </a:r>
            <a:r>
              <a:rPr lang="en-US" sz="2800" baseline="30000" dirty="0">
                <a:latin typeface="Cambria" panose="02040503050406030204" pitchFamily="18" charset="0"/>
              </a:rPr>
              <a:t>th</a:t>
            </a:r>
            <a:r>
              <a:rPr lang="en-US" sz="2800" dirty="0">
                <a:latin typeface="Cambria" panose="02040503050406030204" pitchFamily="18" charset="0"/>
              </a:rPr>
              <a:t> graders will enter course selections in PowerSchool</a:t>
            </a:r>
          </a:p>
          <a:p>
            <a:pPr lvl="1"/>
            <a:r>
              <a:rPr lang="en-US" sz="2400" b="1" dirty="0">
                <a:latin typeface="Cambria" panose="02040503050406030204" pitchFamily="18" charset="0"/>
              </a:rPr>
              <a:t>The portal will close on Monday night, March 14</a:t>
            </a:r>
          </a:p>
          <a:p>
            <a:endParaRPr lang="en-US" sz="4000" b="1" dirty="0">
              <a:latin typeface="Cambria" panose="02040503050406030204" pitchFamily="18" charset="0"/>
            </a:endParaRPr>
          </a:p>
          <a:p>
            <a:pPr marL="231775" indent="-231775" eaLnBrk="1" hangingPunct="1">
              <a:tabLst>
                <a:tab pos="2109788" algn="l"/>
              </a:tabLst>
            </a:pPr>
            <a:endParaRPr lang="en-US" sz="26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1000" dirty="0">
              <a:latin typeface="Cambria" panose="02040503050406030204" pitchFamily="18" charset="0"/>
              <a:cs typeface="Arial" panose="020B0604020202020204" pitchFamily="34" charset="0"/>
            </a:endParaRPr>
          </a:p>
          <a:p>
            <a:pPr marL="1009650" lvl="3" indent="-231775" eaLnBrk="1" hangingPunct="1">
              <a:buNone/>
              <a:tabLst>
                <a:tab pos="2109788" algn="l"/>
              </a:tabLst>
            </a:pPr>
            <a:endParaRPr lang="en-US" sz="12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04458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371600" y="533400"/>
            <a:ext cx="7010400" cy="6858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 – 9</a:t>
            </a:r>
            <a:r>
              <a:rPr lang="en-US" sz="3700" b="1" baseline="30000" dirty="0">
                <a:latin typeface="Cambria" panose="02040503050406030204" pitchFamily="18" charset="0"/>
                <a:cs typeface="Arial" panose="020B0604020202020204" pitchFamily="34" charset="0"/>
              </a:rPr>
              <a:t>th</a:t>
            </a:r>
            <a:r>
              <a:rPr lang="en-US" sz="3700" b="1" dirty="0">
                <a:latin typeface="Cambria" panose="02040503050406030204" pitchFamily="18" charset="0"/>
                <a:cs typeface="Arial" panose="020B0604020202020204" pitchFamily="34" charset="0"/>
              </a:rPr>
              <a:t> Grade</a:t>
            </a:r>
          </a:p>
        </p:txBody>
      </p:sp>
      <p:sp>
        <p:nvSpPr>
          <p:cNvPr id="29699" name="Content Placeholder 2"/>
          <p:cNvSpPr>
            <a:spLocks noGrp="1"/>
          </p:cNvSpPr>
          <p:nvPr>
            <p:ph idx="1"/>
          </p:nvPr>
        </p:nvSpPr>
        <p:spPr>
          <a:xfrm>
            <a:off x="914400" y="2590800"/>
            <a:ext cx="8001000" cy="4419600"/>
          </a:xfrm>
        </p:spPr>
        <p:txBody>
          <a:bodyPr>
            <a:normAutofit fontScale="85000" lnSpcReduction="20000"/>
          </a:bodyPr>
          <a:lstStyle/>
          <a:p>
            <a:r>
              <a:rPr lang="en-US" sz="2800" b="1" dirty="0">
                <a:latin typeface="Cambria" panose="02040503050406030204" pitchFamily="18" charset="0"/>
              </a:rPr>
              <a:t>Week of March 14: </a:t>
            </a:r>
            <a:r>
              <a:rPr lang="en-US" sz="2800" dirty="0">
                <a:latin typeface="Cambria" panose="02040503050406030204" pitchFamily="18" charset="0"/>
              </a:rPr>
              <a:t>Current 9</a:t>
            </a:r>
            <a:r>
              <a:rPr lang="en-US" sz="2800" baseline="30000" dirty="0">
                <a:latin typeface="Cambria" panose="02040503050406030204" pitchFamily="18" charset="0"/>
              </a:rPr>
              <a:t>th</a:t>
            </a:r>
            <a:r>
              <a:rPr lang="en-US" sz="2800" dirty="0">
                <a:latin typeface="Cambria" panose="02040503050406030204" pitchFamily="18" charset="0"/>
              </a:rPr>
              <a:t> graders will register for 22-23 school year</a:t>
            </a:r>
          </a:p>
          <a:p>
            <a:r>
              <a:rPr lang="en-US" sz="2800" b="1" dirty="0">
                <a:latin typeface="Cambria" panose="02040503050406030204" pitchFamily="18" charset="0"/>
              </a:rPr>
              <a:t>Monday, March 14 and Wednesday, March 16:</a:t>
            </a:r>
            <a:r>
              <a:rPr lang="en-US" sz="2800" dirty="0">
                <a:latin typeface="Cambria" panose="02040503050406030204" pitchFamily="18" charset="0"/>
              </a:rPr>
              <a:t> Students will attend group registration meetings with their Counselor in the Media Center. Passes will be distributed by Thursday, March 10</a:t>
            </a:r>
            <a:r>
              <a:rPr lang="en-US" sz="2800" baseline="30000" dirty="0">
                <a:latin typeface="Cambria" panose="02040503050406030204" pitchFamily="18" charset="0"/>
              </a:rPr>
              <a:t>th</a:t>
            </a:r>
            <a:endParaRPr lang="en-US" sz="2800" dirty="0">
              <a:latin typeface="Cambria" panose="02040503050406030204" pitchFamily="18" charset="0"/>
            </a:endParaRPr>
          </a:p>
          <a:p>
            <a:r>
              <a:rPr lang="en-US" sz="2800" b="1" dirty="0">
                <a:latin typeface="Cambria" panose="02040503050406030204" pitchFamily="18" charset="0"/>
              </a:rPr>
              <a:t>Tuesday, March 15; Thursday, March 17 – Monday, March 21: </a:t>
            </a:r>
            <a:r>
              <a:rPr lang="en-US" sz="2800" dirty="0">
                <a:latin typeface="Cambria" panose="02040503050406030204" pitchFamily="18" charset="0"/>
              </a:rPr>
              <a:t>Students can make individual appointments with their counselor, if needed</a:t>
            </a:r>
          </a:p>
          <a:p>
            <a:r>
              <a:rPr lang="en-US" sz="2800" b="1" dirty="0">
                <a:latin typeface="Cambria" panose="02040503050406030204" pitchFamily="18" charset="0"/>
              </a:rPr>
              <a:t>Monday, March 14 – Monday, March 21:</a:t>
            </a:r>
            <a:r>
              <a:rPr lang="en-US" sz="2800" dirty="0">
                <a:latin typeface="Cambria" panose="02040503050406030204" pitchFamily="18" charset="0"/>
              </a:rPr>
              <a:t> Current 9</a:t>
            </a:r>
            <a:r>
              <a:rPr lang="en-US" sz="2800" baseline="30000" dirty="0">
                <a:latin typeface="Cambria" panose="02040503050406030204" pitchFamily="18" charset="0"/>
              </a:rPr>
              <a:t>th</a:t>
            </a:r>
            <a:r>
              <a:rPr lang="en-US" sz="2800" dirty="0">
                <a:latin typeface="Cambria" panose="02040503050406030204" pitchFamily="18" charset="0"/>
              </a:rPr>
              <a:t> graders will enter course selections in PowerSchool</a:t>
            </a:r>
          </a:p>
          <a:p>
            <a:pPr lvl="1"/>
            <a:r>
              <a:rPr lang="en-US" sz="2400" b="1" dirty="0">
                <a:latin typeface="Cambria" panose="02040503050406030204" pitchFamily="18" charset="0"/>
              </a:rPr>
              <a:t>The portal will close on Monday night, March 21</a:t>
            </a:r>
          </a:p>
          <a:p>
            <a:endParaRPr lang="en-US" sz="4000" b="1" dirty="0">
              <a:latin typeface="Cambria" panose="02040503050406030204" pitchFamily="18" charset="0"/>
            </a:endParaRPr>
          </a:p>
          <a:p>
            <a:pPr marL="231775" indent="-231775" eaLnBrk="1" hangingPunct="1">
              <a:tabLst>
                <a:tab pos="2109788" algn="l"/>
              </a:tabLst>
            </a:pPr>
            <a:endParaRPr lang="en-US" sz="26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1000" dirty="0">
              <a:latin typeface="Cambria" panose="02040503050406030204" pitchFamily="18" charset="0"/>
              <a:cs typeface="Arial" panose="020B0604020202020204" pitchFamily="34" charset="0"/>
            </a:endParaRPr>
          </a:p>
          <a:p>
            <a:pPr marL="1009650" lvl="3" indent="-231775" eaLnBrk="1" hangingPunct="1">
              <a:buNone/>
              <a:tabLst>
                <a:tab pos="2109788" algn="l"/>
              </a:tabLst>
            </a:pPr>
            <a:endParaRPr lang="en-US" sz="1200"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92958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4131.wmf"/>
          <p:cNvPicPr>
            <a:picLocks noChangeAspect="1" noChangeArrowheads="1"/>
          </p:cNvPicPr>
          <p:nvPr/>
        </p:nvPicPr>
        <p:blipFill>
          <a:blip r:embed="rId3" cstate="print"/>
          <a:srcRect/>
          <a:stretch>
            <a:fillRect/>
          </a:stretch>
        </p:blipFill>
        <p:spPr bwMode="auto">
          <a:xfrm>
            <a:off x="8153400" y="0"/>
            <a:ext cx="762000" cy="1066800"/>
          </a:xfrm>
          <a:prstGeom prst="rect">
            <a:avLst/>
          </a:prstGeom>
          <a:noFill/>
        </p:spPr>
      </p:pic>
      <p:sp>
        <p:nvSpPr>
          <p:cNvPr id="16385" name="Title 1"/>
          <p:cNvSpPr>
            <a:spLocks noGrp="1"/>
          </p:cNvSpPr>
          <p:nvPr>
            <p:ph type="title"/>
          </p:nvPr>
        </p:nvSpPr>
        <p:spPr>
          <a:xfrm>
            <a:off x="1371600" y="533400"/>
            <a:ext cx="7010400" cy="8382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a:t>
            </a:r>
          </a:p>
        </p:txBody>
      </p:sp>
      <p:sp>
        <p:nvSpPr>
          <p:cNvPr id="29699" name="Content Placeholder 2"/>
          <p:cNvSpPr>
            <a:spLocks noGrp="1"/>
          </p:cNvSpPr>
          <p:nvPr>
            <p:ph idx="1"/>
          </p:nvPr>
        </p:nvSpPr>
        <p:spPr>
          <a:xfrm>
            <a:off x="914400" y="1600200"/>
            <a:ext cx="8001000" cy="4876800"/>
          </a:xfrm>
        </p:spPr>
        <p:txBody>
          <a:bodyPr>
            <a:normAutofit/>
          </a:bodyPr>
          <a:lstStyle/>
          <a:p>
            <a:r>
              <a:rPr lang="en-US" sz="3000" b="1" dirty="0">
                <a:latin typeface="Cambria" panose="02040503050406030204" pitchFamily="18" charset="0"/>
              </a:rPr>
              <a:t>Curriculum Fair for Students</a:t>
            </a:r>
            <a:endParaRPr lang="en-US" sz="3000" dirty="0">
              <a:latin typeface="Cambria" panose="02040503050406030204" pitchFamily="18" charset="0"/>
            </a:endParaRPr>
          </a:p>
          <a:p>
            <a:pPr lvl="1"/>
            <a:r>
              <a:rPr lang="en-US" sz="2600" dirty="0">
                <a:latin typeface="Cambria" panose="02040503050406030204" pitchFamily="18" charset="0"/>
              </a:rPr>
              <a:t>Students will be able to visit teachers from each of the departments before registration week in order to ask specific questions about courses</a:t>
            </a:r>
          </a:p>
          <a:p>
            <a:endParaRPr lang="en-US" sz="1200" b="1"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82015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9527D2-02D6-4E3B-8BF4-55A2D77E84D4}"/>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Registration Curriculum Fair Dates Located in Room 2613</a:t>
            </a:r>
          </a:p>
        </p:txBody>
      </p:sp>
      <p:sp>
        <p:nvSpPr>
          <p:cNvPr id="5" name="Content Placeholder 4">
            <a:extLst>
              <a:ext uri="{FF2B5EF4-FFF2-40B4-BE49-F238E27FC236}">
                <a16:creationId xmlns:a16="http://schemas.microsoft.com/office/drawing/2014/main" id="{C9709BD1-F0C7-413A-BF03-BD092A823698}"/>
              </a:ext>
            </a:extLst>
          </p:cNvPr>
          <p:cNvSpPr>
            <a:spLocks noGrp="1"/>
          </p:cNvSpPr>
          <p:nvPr>
            <p:ph sz="half" idx="1"/>
          </p:nvPr>
        </p:nvSpPr>
        <p:spPr>
          <a:xfrm>
            <a:off x="982133" y="2209800"/>
            <a:ext cx="3739896" cy="3825874"/>
          </a:xfrm>
        </p:spPr>
        <p:txBody>
          <a:bodyPr/>
          <a:lstStyle/>
          <a:p>
            <a:r>
              <a:rPr lang="en-US" dirty="0">
                <a:latin typeface="Cambria" panose="02040503050406030204" pitchFamily="18" charset="0"/>
                <a:ea typeface="Cambria" panose="02040503050406030204" pitchFamily="18" charset="0"/>
              </a:rPr>
              <a:t>Tuesday, February 22 – Math</a:t>
            </a:r>
          </a:p>
          <a:p>
            <a:r>
              <a:rPr lang="en-US" dirty="0">
                <a:latin typeface="Cambria" panose="02040503050406030204" pitchFamily="18" charset="0"/>
                <a:ea typeface="Cambria" panose="02040503050406030204" pitchFamily="18" charset="0"/>
              </a:rPr>
              <a:t>Wednesday, February 23 – English</a:t>
            </a:r>
          </a:p>
          <a:p>
            <a:r>
              <a:rPr lang="en-US" dirty="0">
                <a:latin typeface="Cambria" panose="02040503050406030204" pitchFamily="18" charset="0"/>
                <a:ea typeface="Cambria" panose="02040503050406030204" pitchFamily="18" charset="0"/>
              </a:rPr>
              <a:t>Thursday, February 24 – Social Studies</a:t>
            </a:r>
          </a:p>
          <a:p>
            <a:r>
              <a:rPr lang="en-US" dirty="0">
                <a:latin typeface="Cambria" panose="02040503050406030204" pitchFamily="18" charset="0"/>
                <a:ea typeface="Cambria" panose="02040503050406030204" pitchFamily="18" charset="0"/>
              </a:rPr>
              <a:t>Friday, February 25 - Science </a:t>
            </a:r>
          </a:p>
          <a:p>
            <a:r>
              <a:rPr lang="en-US" dirty="0">
                <a:latin typeface="Cambria" panose="02040503050406030204" pitchFamily="18" charset="0"/>
                <a:ea typeface="Cambria" panose="02040503050406030204" pitchFamily="18" charset="0"/>
              </a:rPr>
              <a:t>Monday, February 28 - CTE</a:t>
            </a:r>
          </a:p>
        </p:txBody>
      </p:sp>
      <p:sp>
        <p:nvSpPr>
          <p:cNvPr id="6" name="Content Placeholder 5">
            <a:extLst>
              <a:ext uri="{FF2B5EF4-FFF2-40B4-BE49-F238E27FC236}">
                <a16:creationId xmlns:a16="http://schemas.microsoft.com/office/drawing/2014/main" id="{554E2958-6902-4081-B02A-B0FF3B630E12}"/>
              </a:ext>
            </a:extLst>
          </p:cNvPr>
          <p:cNvSpPr>
            <a:spLocks noGrp="1"/>
          </p:cNvSpPr>
          <p:nvPr>
            <p:ph sz="half" idx="2"/>
          </p:nvPr>
        </p:nvSpPr>
        <p:spPr/>
        <p:txBody>
          <a:bodyPr/>
          <a:lstStyle/>
          <a:p>
            <a:r>
              <a:rPr lang="en-US" dirty="0">
                <a:latin typeface="Cambria" panose="02040503050406030204" pitchFamily="18" charset="0"/>
                <a:ea typeface="Cambria" panose="02040503050406030204" pitchFamily="18" charset="0"/>
              </a:rPr>
              <a:t>Tuesday, March 1 – Special Education</a:t>
            </a:r>
          </a:p>
          <a:p>
            <a:r>
              <a:rPr lang="en-US" dirty="0">
                <a:latin typeface="Cambria" panose="02040503050406030204" pitchFamily="18" charset="0"/>
                <a:ea typeface="Cambria" panose="02040503050406030204" pitchFamily="18" charset="0"/>
              </a:rPr>
              <a:t>Wednesday, March 2 – World Languages</a:t>
            </a:r>
          </a:p>
          <a:p>
            <a:r>
              <a:rPr lang="en-US" dirty="0">
                <a:latin typeface="Cambria" panose="02040503050406030204" pitchFamily="18" charset="0"/>
                <a:ea typeface="Cambria" panose="02040503050406030204" pitchFamily="18" charset="0"/>
              </a:rPr>
              <a:t>Thursday, March 3 – Healthful Living</a:t>
            </a:r>
          </a:p>
          <a:p>
            <a:r>
              <a:rPr lang="en-US" dirty="0">
                <a:latin typeface="Cambria" panose="02040503050406030204" pitchFamily="18" charset="0"/>
                <a:ea typeface="Cambria" panose="02040503050406030204" pitchFamily="18" charset="0"/>
              </a:rPr>
              <a:t>Friday, March 4 – Fine Arts</a:t>
            </a:r>
          </a:p>
        </p:txBody>
      </p:sp>
    </p:spTree>
    <p:extLst>
      <p:ext uri="{BB962C8B-B14F-4D97-AF65-F5344CB8AC3E}">
        <p14:creationId xmlns:p14="http://schemas.microsoft.com/office/powerpoint/2010/main" val="88517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4131.wmf"/>
          <p:cNvPicPr>
            <a:picLocks noChangeAspect="1" noChangeArrowheads="1"/>
          </p:cNvPicPr>
          <p:nvPr/>
        </p:nvPicPr>
        <p:blipFill>
          <a:blip r:embed="rId3" cstate="print"/>
          <a:srcRect/>
          <a:stretch>
            <a:fillRect/>
          </a:stretch>
        </p:blipFill>
        <p:spPr bwMode="auto">
          <a:xfrm>
            <a:off x="8153400" y="723900"/>
            <a:ext cx="762000" cy="1066800"/>
          </a:xfrm>
          <a:prstGeom prst="rect">
            <a:avLst/>
          </a:prstGeom>
          <a:noFill/>
        </p:spPr>
      </p:pic>
      <p:sp>
        <p:nvSpPr>
          <p:cNvPr id="16385" name="Title 1"/>
          <p:cNvSpPr>
            <a:spLocks noGrp="1"/>
          </p:cNvSpPr>
          <p:nvPr>
            <p:ph type="title"/>
          </p:nvPr>
        </p:nvSpPr>
        <p:spPr>
          <a:xfrm>
            <a:off x="1371600" y="533400"/>
            <a:ext cx="7010400" cy="838200"/>
          </a:xfrm>
        </p:spPr>
        <p:txBody>
          <a:bodyPr>
            <a:noAutofit/>
          </a:bodyPr>
          <a:lstStyle/>
          <a:p>
            <a:pPr eaLnBrk="1" fontAlgn="auto" hangingPunct="1">
              <a:spcAft>
                <a:spcPts val="0"/>
              </a:spcAft>
              <a:defRPr/>
            </a:pPr>
            <a:r>
              <a:rPr lang="en-US" sz="3700" b="1" dirty="0">
                <a:latin typeface="Cambria" panose="02040503050406030204" pitchFamily="18" charset="0"/>
                <a:cs typeface="Arial" panose="020B0604020202020204" pitchFamily="34" charset="0"/>
              </a:rPr>
              <a:t>Course Registration Timeline</a:t>
            </a:r>
          </a:p>
        </p:txBody>
      </p:sp>
      <p:sp>
        <p:nvSpPr>
          <p:cNvPr id="29699" name="Content Placeholder 2"/>
          <p:cNvSpPr>
            <a:spLocks noGrp="1"/>
          </p:cNvSpPr>
          <p:nvPr>
            <p:ph idx="1"/>
          </p:nvPr>
        </p:nvSpPr>
        <p:spPr>
          <a:xfrm>
            <a:off x="914400" y="2209800"/>
            <a:ext cx="8001000" cy="4343400"/>
          </a:xfrm>
        </p:spPr>
        <p:txBody>
          <a:bodyPr>
            <a:normAutofit/>
          </a:bodyPr>
          <a:lstStyle/>
          <a:p>
            <a:r>
              <a:rPr lang="en-US" sz="3000" b="1" dirty="0">
                <a:latin typeface="Cambria" panose="02040503050406030204" pitchFamily="18" charset="0"/>
                <a:cs typeface="Arial" panose="020B0604020202020204" pitchFamily="34" charset="0"/>
              </a:rPr>
              <a:t>March: </a:t>
            </a:r>
            <a:r>
              <a:rPr lang="en-US" sz="3000" dirty="0">
                <a:latin typeface="Cambria" panose="02040503050406030204" pitchFamily="18" charset="0"/>
                <a:cs typeface="Arial" panose="020B0604020202020204" pitchFamily="34" charset="0"/>
              </a:rPr>
              <a:t>Contact appropriate teachers regarding any course that requires an application, audition, portfolio, or recommendation </a:t>
            </a:r>
            <a:r>
              <a:rPr lang="en-US" sz="2600" dirty="0">
                <a:latin typeface="Cambria" panose="02040503050406030204" pitchFamily="18" charset="0"/>
                <a:cs typeface="Arial" panose="020B0604020202020204" pitchFamily="34" charset="0"/>
              </a:rPr>
              <a:t>(has * on the selection sheet)</a:t>
            </a:r>
          </a:p>
          <a:p>
            <a:r>
              <a:rPr lang="en-US" sz="3000" b="1" dirty="0">
                <a:latin typeface="Cambria" panose="02040503050406030204" pitchFamily="18" charset="0"/>
                <a:cs typeface="Arial" panose="020B0604020202020204" pitchFamily="34" charset="0"/>
              </a:rPr>
              <a:t>March:</a:t>
            </a:r>
            <a:r>
              <a:rPr lang="en-US" sz="3000" dirty="0">
                <a:latin typeface="Cambria" panose="02040503050406030204" pitchFamily="18" charset="0"/>
                <a:cs typeface="Arial" panose="020B0604020202020204" pitchFamily="34" charset="0"/>
              </a:rPr>
              <a:t> Review teacher recommendations in PowerSchool (core subjects and World Lang) – talk to teachers if you have questions</a:t>
            </a:r>
            <a:endParaRPr lang="en-US" sz="1200" b="1" dirty="0">
              <a:latin typeface="Cambria" panose="02040503050406030204" pitchFamily="18" charset="0"/>
              <a:cs typeface="Arial" panose="020B0604020202020204" pitchFamily="34" charset="0"/>
            </a:endParaRPr>
          </a:p>
          <a:p>
            <a:pPr marL="231775" indent="-231775" eaLnBrk="1" hangingPunct="1">
              <a:buNone/>
              <a:tabLst>
                <a:tab pos="2109788" algn="l"/>
              </a:tabLst>
            </a:pPr>
            <a:endParaRPr lang="en-US" sz="22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244811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1631</TotalTime>
  <Words>1916</Words>
  <Application>Microsoft Office PowerPoint</Application>
  <PresentationFormat>On-screen Show (4:3)</PresentationFormat>
  <Paragraphs>267</Paragraphs>
  <Slides>31</Slides>
  <Notes>24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Arial</vt:lpstr>
      <vt:lpstr>Calibri</vt:lpstr>
      <vt:lpstr>Cambria</vt:lpstr>
      <vt:lpstr>Corbel</vt:lpstr>
      <vt:lpstr>Verdana</vt:lpstr>
      <vt:lpstr>Wingdings</vt:lpstr>
      <vt:lpstr>Wingdings 2</vt:lpstr>
      <vt:lpstr>Wingdings 3</vt:lpstr>
      <vt:lpstr>Parallax</vt:lpstr>
      <vt:lpstr>Diseño predeterminado</vt:lpstr>
      <vt:lpstr>Course Registration for 2022-2023 at Panther Creek  High School</vt:lpstr>
      <vt:lpstr>Panther Creek Registration Information</vt:lpstr>
      <vt:lpstr>Course Registration Timeline  General Information</vt:lpstr>
      <vt:lpstr>Course Registration Timeline – 11th Grade</vt:lpstr>
      <vt:lpstr>Course Registration Timeline – 10th Grade</vt:lpstr>
      <vt:lpstr>Course Registration Timeline – 9th Grade</vt:lpstr>
      <vt:lpstr>Course Registration Timeline</vt:lpstr>
      <vt:lpstr>Registration Curriculum Fair Dates Located in Room 2613</vt:lpstr>
      <vt:lpstr>Course Registration Timeline</vt:lpstr>
      <vt:lpstr>Course Registration Timeline</vt:lpstr>
      <vt:lpstr>Course Registration Tips</vt:lpstr>
      <vt:lpstr>Course Registration Tips</vt:lpstr>
      <vt:lpstr>Course Registration Tips</vt:lpstr>
      <vt:lpstr>Course Registration Resources </vt:lpstr>
      <vt:lpstr>Graduation Requirements Classes entering prior to 2020 </vt:lpstr>
      <vt:lpstr>Graduation Requirements Classes entering Aug 2020 or after </vt:lpstr>
      <vt:lpstr>CTE Pathways </vt:lpstr>
      <vt:lpstr>What about AP courses?</vt:lpstr>
      <vt:lpstr>More about AP courses… </vt:lpstr>
      <vt:lpstr>AP Course Offerings</vt:lpstr>
      <vt:lpstr>AP Course Offerings</vt:lpstr>
      <vt:lpstr>AP Course Offerings</vt:lpstr>
      <vt:lpstr>Elective Courses with a  Year-long Commitment</vt:lpstr>
      <vt:lpstr>Future Teachers Program </vt:lpstr>
      <vt:lpstr>Dual Enrollment Opportunities</vt:lpstr>
      <vt:lpstr> Mid-Year/Early Graduation </vt:lpstr>
      <vt:lpstr> Early Release/Late Arrival </vt:lpstr>
      <vt:lpstr>Course Registration Tips for  Athletes</vt:lpstr>
      <vt:lpstr>The Bottom Line</vt:lpstr>
      <vt:lpstr>PowerPoint Presentation</vt:lpstr>
      <vt:lpstr>Thank you for your attention and please let us know if you need support with the registration process!</vt:lpstr>
    </vt:vector>
  </TitlesOfParts>
  <Company>Wake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Registration</dc:title>
  <dc:creator>nsharpe</dc:creator>
  <cp:lastModifiedBy>Felicia Moore _ Staff - PantherCreekHS</cp:lastModifiedBy>
  <cp:revision>215</cp:revision>
  <cp:lastPrinted>2016-02-04T11:46:42Z</cp:lastPrinted>
  <dcterms:created xsi:type="dcterms:W3CDTF">2015-02-06T13:12:54Z</dcterms:created>
  <dcterms:modified xsi:type="dcterms:W3CDTF">2022-02-08T15:05:47Z</dcterms:modified>
</cp:coreProperties>
</file>